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8"/>
  </p:notesMasterIdLst>
  <p:handoutMasterIdLst>
    <p:handoutMasterId r:id="rId29"/>
  </p:handoutMasterIdLst>
  <p:sldIdLst>
    <p:sldId id="256" r:id="rId5"/>
    <p:sldId id="257" r:id="rId6"/>
    <p:sldId id="258" r:id="rId7"/>
    <p:sldId id="261" r:id="rId8"/>
    <p:sldId id="276" r:id="rId9"/>
    <p:sldId id="277" r:id="rId10"/>
    <p:sldId id="278" r:id="rId11"/>
    <p:sldId id="279" r:id="rId12"/>
    <p:sldId id="280" r:id="rId13"/>
    <p:sldId id="281" r:id="rId14"/>
    <p:sldId id="260" r:id="rId15"/>
    <p:sldId id="282" r:id="rId16"/>
    <p:sldId id="283" r:id="rId17"/>
    <p:sldId id="284" r:id="rId18"/>
    <p:sldId id="285" r:id="rId19"/>
    <p:sldId id="286" r:id="rId20"/>
    <p:sldId id="287" r:id="rId21"/>
    <p:sldId id="288" r:id="rId22"/>
    <p:sldId id="289" r:id="rId23"/>
    <p:sldId id="291" r:id="rId24"/>
    <p:sldId id="292" r:id="rId25"/>
    <p:sldId id="293" r:id="rId26"/>
    <p:sldId id="294" r:id="rId27"/>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8"/>
  </p:normalViewPr>
  <p:slideViewPr>
    <p:cSldViewPr snapToGrid="0">
      <p:cViewPr varScale="1">
        <p:scale>
          <a:sx n="59" d="100"/>
          <a:sy n="59" d="100"/>
        </p:scale>
        <p:origin x="964" y="52"/>
      </p:cViewPr>
      <p:guideLst/>
    </p:cSldViewPr>
  </p:slideViewPr>
  <p:notesTextViewPr>
    <p:cViewPr>
      <p:scale>
        <a:sx n="1" d="1"/>
        <a:sy n="1" d="1"/>
      </p:scale>
      <p:origin x="0" y="0"/>
    </p:cViewPr>
  </p:notesTextViewPr>
  <p:sorterViewPr>
    <p:cViewPr>
      <p:scale>
        <a:sx n="126" d="100"/>
        <a:sy n="126" d="100"/>
      </p:scale>
      <p:origin x="0" y="0"/>
    </p:cViewPr>
  </p:sorterViewPr>
  <p:notesViewPr>
    <p:cSldViewPr snapToGrid="0">
      <p:cViewPr varScale="1">
        <p:scale>
          <a:sx n="96" d="100"/>
          <a:sy n="96" d="100"/>
        </p:scale>
        <p:origin x="3558"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Sage" userId="4b44f64d-e92a-480f-8662-7906ab7df8e4" providerId="ADAL" clId="{83E9E385-2F5D-4BF4-A70C-19A2DE0C9552}"/>
    <pc:docChg chg="custSel modSld">
      <pc:chgData name="Rachel Sage" userId="4b44f64d-e92a-480f-8662-7906ab7df8e4" providerId="ADAL" clId="{83E9E385-2F5D-4BF4-A70C-19A2DE0C9552}" dt="2025-11-17T11:53:24.292" v="178" actId="20577"/>
      <pc:docMkLst>
        <pc:docMk/>
      </pc:docMkLst>
      <pc:sldChg chg="modSp mod">
        <pc:chgData name="Rachel Sage" userId="4b44f64d-e92a-480f-8662-7906ab7df8e4" providerId="ADAL" clId="{83E9E385-2F5D-4BF4-A70C-19A2DE0C9552}" dt="2025-11-17T11:50:37.438" v="7" actId="20577"/>
        <pc:sldMkLst>
          <pc:docMk/>
          <pc:sldMk cId="2259308896" sldId="256"/>
        </pc:sldMkLst>
        <pc:spChg chg="mod">
          <ac:chgData name="Rachel Sage" userId="4b44f64d-e92a-480f-8662-7906ab7df8e4" providerId="ADAL" clId="{83E9E385-2F5D-4BF4-A70C-19A2DE0C9552}" dt="2025-11-17T11:50:37.438" v="7" actId="20577"/>
          <ac:spMkLst>
            <pc:docMk/>
            <pc:sldMk cId="2259308896" sldId="256"/>
            <ac:spMk id="2" creationId="{51DF3D98-3C30-4CFC-8643-C81E829C8C25}"/>
          </ac:spMkLst>
        </pc:spChg>
      </pc:sldChg>
      <pc:sldChg chg="modSp mod">
        <pc:chgData name="Rachel Sage" userId="4b44f64d-e92a-480f-8662-7906ab7df8e4" providerId="ADAL" clId="{83E9E385-2F5D-4BF4-A70C-19A2DE0C9552}" dt="2025-11-17T11:51:21.756" v="89" actId="20577"/>
        <pc:sldMkLst>
          <pc:docMk/>
          <pc:sldMk cId="399125464" sldId="278"/>
        </pc:sldMkLst>
        <pc:spChg chg="mod">
          <ac:chgData name="Rachel Sage" userId="4b44f64d-e92a-480f-8662-7906ab7df8e4" providerId="ADAL" clId="{83E9E385-2F5D-4BF4-A70C-19A2DE0C9552}" dt="2025-11-17T11:51:21.756" v="89" actId="20577"/>
          <ac:spMkLst>
            <pc:docMk/>
            <pc:sldMk cId="399125464" sldId="278"/>
            <ac:spMk id="3" creationId="{95B371F2-DBA5-415A-82C8-651F587B857A}"/>
          </ac:spMkLst>
        </pc:spChg>
      </pc:sldChg>
      <pc:sldChg chg="modSp mod">
        <pc:chgData name="Rachel Sage" userId="4b44f64d-e92a-480f-8662-7906ab7df8e4" providerId="ADAL" clId="{83E9E385-2F5D-4BF4-A70C-19A2DE0C9552}" dt="2025-11-17T11:51:58.818" v="105" actId="20577"/>
        <pc:sldMkLst>
          <pc:docMk/>
          <pc:sldMk cId="2229005256" sldId="279"/>
        </pc:sldMkLst>
        <pc:spChg chg="mod">
          <ac:chgData name="Rachel Sage" userId="4b44f64d-e92a-480f-8662-7906ab7df8e4" providerId="ADAL" clId="{83E9E385-2F5D-4BF4-A70C-19A2DE0C9552}" dt="2025-11-17T11:51:58.818" v="105" actId="20577"/>
          <ac:spMkLst>
            <pc:docMk/>
            <pc:sldMk cId="2229005256" sldId="279"/>
            <ac:spMk id="3" creationId="{95B371F2-DBA5-415A-82C8-651F587B857A}"/>
          </ac:spMkLst>
        </pc:spChg>
      </pc:sldChg>
      <pc:sldChg chg="modSp mod">
        <pc:chgData name="Rachel Sage" userId="4b44f64d-e92a-480f-8662-7906ab7df8e4" providerId="ADAL" clId="{83E9E385-2F5D-4BF4-A70C-19A2DE0C9552}" dt="2025-11-17T11:52:35.207" v="151" actId="20577"/>
        <pc:sldMkLst>
          <pc:docMk/>
          <pc:sldMk cId="2295380978" sldId="280"/>
        </pc:sldMkLst>
        <pc:spChg chg="mod">
          <ac:chgData name="Rachel Sage" userId="4b44f64d-e92a-480f-8662-7906ab7df8e4" providerId="ADAL" clId="{83E9E385-2F5D-4BF4-A70C-19A2DE0C9552}" dt="2025-11-17T11:52:35.207" v="151" actId="20577"/>
          <ac:spMkLst>
            <pc:docMk/>
            <pc:sldMk cId="2295380978" sldId="280"/>
            <ac:spMk id="3" creationId="{95B371F2-DBA5-415A-82C8-651F587B857A}"/>
          </ac:spMkLst>
        </pc:spChg>
      </pc:sldChg>
      <pc:sldChg chg="modSp mod">
        <pc:chgData name="Rachel Sage" userId="4b44f64d-e92a-480f-8662-7906ab7df8e4" providerId="ADAL" clId="{83E9E385-2F5D-4BF4-A70C-19A2DE0C9552}" dt="2025-11-17T11:53:24.292" v="178" actId="20577"/>
        <pc:sldMkLst>
          <pc:docMk/>
          <pc:sldMk cId="1832417303" sldId="288"/>
        </pc:sldMkLst>
        <pc:spChg chg="mod">
          <ac:chgData name="Rachel Sage" userId="4b44f64d-e92a-480f-8662-7906ab7df8e4" providerId="ADAL" clId="{83E9E385-2F5D-4BF4-A70C-19A2DE0C9552}" dt="2025-11-17T11:53:24.292" v="178" actId="20577"/>
          <ac:spMkLst>
            <pc:docMk/>
            <pc:sldMk cId="1832417303" sldId="288"/>
            <ac:spMk id="3" creationId="{95B371F2-DBA5-415A-82C8-651F587B857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B129C17-9205-4554-BF5C-070656C2169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a:p>
        </p:txBody>
      </p:sp>
      <p:sp>
        <p:nvSpPr>
          <p:cNvPr id="3" name="Date Placeholder 2">
            <a:extLst>
              <a:ext uri="{FF2B5EF4-FFF2-40B4-BE49-F238E27FC236}">
                <a16:creationId xmlns:a16="http://schemas.microsoft.com/office/drawing/2014/main" id="{0B41E939-D5BE-4B7F-BCD2-05DCC4E5E8C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AB1389FC-84BB-41A0-BC92-057C08DC342F}" type="datetime1">
              <a:rPr lang="en-GB" smtClean="0"/>
              <a:t>17/11/2025</a:t>
            </a:fld>
            <a:endParaRPr lang="en-GB" dirty="0"/>
          </a:p>
        </p:txBody>
      </p:sp>
      <p:sp>
        <p:nvSpPr>
          <p:cNvPr id="4" name="Footer Placeholder 3">
            <a:extLst>
              <a:ext uri="{FF2B5EF4-FFF2-40B4-BE49-F238E27FC236}">
                <a16:creationId xmlns:a16="http://schemas.microsoft.com/office/drawing/2014/main" id="{F61800B1-1D76-46D4-ADAF-FD5EA7AFBE7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FCBFA674-DC58-422B-8963-09FD1B05EDD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A42FE58-2C2A-433E-A3EF-B39ACF97315A}" type="slidenum">
              <a:rPr lang="en-GB" smtClean="0"/>
              <a:t>‹#›</a:t>
            </a:fld>
            <a:endParaRPr lang="en-GB"/>
          </a:p>
        </p:txBody>
      </p:sp>
    </p:spTree>
    <p:extLst>
      <p:ext uri="{BB962C8B-B14F-4D97-AF65-F5344CB8AC3E}">
        <p14:creationId xmlns:p14="http://schemas.microsoft.com/office/powerpoint/2010/main" val="36635657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09B039-1C6C-4DB3-861A-76F1FF2AC578}" type="datetime1">
              <a:rPr lang="en-GB" noProof="0" smtClean="0"/>
              <a:pPr/>
              <a:t>17/11/2025</a:t>
            </a:fld>
            <a:endParaRPr lang="en-GB"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97DC217-DF71-1A49-B3EA-559F1F43B0FF}" type="slidenum">
              <a:rPr lang="en-GB" noProof="0" smtClean="0"/>
              <a:t>‹#›</a:t>
            </a:fld>
            <a:endParaRPr lang="en-GB" noProof="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noProof="0"/>
          </a:p>
        </p:txBody>
      </p:sp>
      <p:sp>
        <p:nvSpPr>
          <p:cNvPr id="4" name="Slide Number Placeholder 3"/>
          <p:cNvSpPr>
            <a:spLocks noGrp="1"/>
          </p:cNvSpPr>
          <p:nvPr>
            <p:ph type="sldNum" sz="quarter" idx="5"/>
          </p:nvPr>
        </p:nvSpPr>
        <p:spPr/>
        <p:txBody>
          <a:bodyPr rtlCol="0"/>
          <a:lstStyle/>
          <a:p>
            <a:pPr rtl="0"/>
            <a:fld id="{F97DC217-DF71-1A49-B3EA-559F1F43B0FF}" type="slidenum">
              <a:rPr lang="en-GB" smtClean="0"/>
              <a:t>1</a:t>
            </a:fld>
            <a:endParaRPr lang="en-GB"/>
          </a:p>
        </p:txBody>
      </p:sp>
    </p:spTree>
    <p:extLst>
      <p:ext uri="{BB962C8B-B14F-4D97-AF65-F5344CB8AC3E}">
        <p14:creationId xmlns:p14="http://schemas.microsoft.com/office/powerpoint/2010/main" val="42777243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10</a:t>
            </a:fld>
            <a:endParaRPr lang="en-GB"/>
          </a:p>
        </p:txBody>
      </p:sp>
    </p:spTree>
    <p:extLst>
      <p:ext uri="{BB962C8B-B14F-4D97-AF65-F5344CB8AC3E}">
        <p14:creationId xmlns:p14="http://schemas.microsoft.com/office/powerpoint/2010/main" val="1491112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11</a:t>
            </a:fld>
            <a:endParaRPr lang="en-GB"/>
          </a:p>
        </p:txBody>
      </p:sp>
    </p:spTree>
    <p:extLst>
      <p:ext uri="{BB962C8B-B14F-4D97-AF65-F5344CB8AC3E}">
        <p14:creationId xmlns:p14="http://schemas.microsoft.com/office/powerpoint/2010/main" val="2706690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12</a:t>
            </a:fld>
            <a:endParaRPr lang="en-GB"/>
          </a:p>
        </p:txBody>
      </p:sp>
    </p:spTree>
    <p:extLst>
      <p:ext uri="{BB962C8B-B14F-4D97-AF65-F5344CB8AC3E}">
        <p14:creationId xmlns:p14="http://schemas.microsoft.com/office/powerpoint/2010/main" val="792993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13</a:t>
            </a:fld>
            <a:endParaRPr lang="en-GB"/>
          </a:p>
        </p:txBody>
      </p:sp>
    </p:spTree>
    <p:extLst>
      <p:ext uri="{BB962C8B-B14F-4D97-AF65-F5344CB8AC3E}">
        <p14:creationId xmlns:p14="http://schemas.microsoft.com/office/powerpoint/2010/main" val="33477822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14</a:t>
            </a:fld>
            <a:endParaRPr lang="en-GB"/>
          </a:p>
        </p:txBody>
      </p:sp>
    </p:spTree>
    <p:extLst>
      <p:ext uri="{BB962C8B-B14F-4D97-AF65-F5344CB8AC3E}">
        <p14:creationId xmlns:p14="http://schemas.microsoft.com/office/powerpoint/2010/main" val="32963034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15</a:t>
            </a:fld>
            <a:endParaRPr lang="en-GB"/>
          </a:p>
        </p:txBody>
      </p:sp>
    </p:spTree>
    <p:extLst>
      <p:ext uri="{BB962C8B-B14F-4D97-AF65-F5344CB8AC3E}">
        <p14:creationId xmlns:p14="http://schemas.microsoft.com/office/powerpoint/2010/main" val="28453585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16</a:t>
            </a:fld>
            <a:endParaRPr lang="en-GB"/>
          </a:p>
        </p:txBody>
      </p:sp>
    </p:spTree>
    <p:extLst>
      <p:ext uri="{BB962C8B-B14F-4D97-AF65-F5344CB8AC3E}">
        <p14:creationId xmlns:p14="http://schemas.microsoft.com/office/powerpoint/2010/main" val="19567053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17</a:t>
            </a:fld>
            <a:endParaRPr lang="en-GB"/>
          </a:p>
        </p:txBody>
      </p:sp>
    </p:spTree>
    <p:extLst>
      <p:ext uri="{BB962C8B-B14F-4D97-AF65-F5344CB8AC3E}">
        <p14:creationId xmlns:p14="http://schemas.microsoft.com/office/powerpoint/2010/main" val="1105919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18</a:t>
            </a:fld>
            <a:endParaRPr lang="en-GB"/>
          </a:p>
        </p:txBody>
      </p:sp>
    </p:spTree>
    <p:extLst>
      <p:ext uri="{BB962C8B-B14F-4D97-AF65-F5344CB8AC3E}">
        <p14:creationId xmlns:p14="http://schemas.microsoft.com/office/powerpoint/2010/main" val="1932536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19</a:t>
            </a:fld>
            <a:endParaRPr lang="en-GB"/>
          </a:p>
        </p:txBody>
      </p:sp>
    </p:spTree>
    <p:extLst>
      <p:ext uri="{BB962C8B-B14F-4D97-AF65-F5344CB8AC3E}">
        <p14:creationId xmlns:p14="http://schemas.microsoft.com/office/powerpoint/2010/main" val="3513278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2</a:t>
            </a:fld>
            <a:endParaRPr lang="en-GB"/>
          </a:p>
        </p:txBody>
      </p:sp>
    </p:spTree>
    <p:extLst>
      <p:ext uri="{BB962C8B-B14F-4D97-AF65-F5344CB8AC3E}">
        <p14:creationId xmlns:p14="http://schemas.microsoft.com/office/powerpoint/2010/main" val="5278096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20</a:t>
            </a:fld>
            <a:endParaRPr lang="en-GB"/>
          </a:p>
        </p:txBody>
      </p:sp>
    </p:spTree>
    <p:extLst>
      <p:ext uri="{BB962C8B-B14F-4D97-AF65-F5344CB8AC3E}">
        <p14:creationId xmlns:p14="http://schemas.microsoft.com/office/powerpoint/2010/main" val="8644017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21</a:t>
            </a:fld>
            <a:endParaRPr lang="en-GB"/>
          </a:p>
        </p:txBody>
      </p:sp>
    </p:spTree>
    <p:extLst>
      <p:ext uri="{BB962C8B-B14F-4D97-AF65-F5344CB8AC3E}">
        <p14:creationId xmlns:p14="http://schemas.microsoft.com/office/powerpoint/2010/main" val="6727123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22</a:t>
            </a:fld>
            <a:endParaRPr lang="en-GB"/>
          </a:p>
        </p:txBody>
      </p:sp>
    </p:spTree>
    <p:extLst>
      <p:ext uri="{BB962C8B-B14F-4D97-AF65-F5344CB8AC3E}">
        <p14:creationId xmlns:p14="http://schemas.microsoft.com/office/powerpoint/2010/main" val="31378910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23</a:t>
            </a:fld>
            <a:endParaRPr lang="en-GB"/>
          </a:p>
        </p:txBody>
      </p:sp>
    </p:spTree>
    <p:extLst>
      <p:ext uri="{BB962C8B-B14F-4D97-AF65-F5344CB8AC3E}">
        <p14:creationId xmlns:p14="http://schemas.microsoft.com/office/powerpoint/2010/main" val="1564686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3</a:t>
            </a:fld>
            <a:endParaRPr lang="en-GB"/>
          </a:p>
        </p:txBody>
      </p:sp>
    </p:spTree>
    <p:extLst>
      <p:ext uri="{BB962C8B-B14F-4D97-AF65-F5344CB8AC3E}">
        <p14:creationId xmlns:p14="http://schemas.microsoft.com/office/powerpoint/2010/main" val="964244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4</a:t>
            </a:fld>
            <a:endParaRPr lang="en-GB"/>
          </a:p>
        </p:txBody>
      </p:sp>
    </p:spTree>
    <p:extLst>
      <p:ext uri="{BB962C8B-B14F-4D97-AF65-F5344CB8AC3E}">
        <p14:creationId xmlns:p14="http://schemas.microsoft.com/office/powerpoint/2010/main" val="3278226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5</a:t>
            </a:fld>
            <a:endParaRPr lang="en-GB"/>
          </a:p>
        </p:txBody>
      </p:sp>
    </p:spTree>
    <p:extLst>
      <p:ext uri="{BB962C8B-B14F-4D97-AF65-F5344CB8AC3E}">
        <p14:creationId xmlns:p14="http://schemas.microsoft.com/office/powerpoint/2010/main" val="4264176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6</a:t>
            </a:fld>
            <a:endParaRPr lang="en-GB"/>
          </a:p>
        </p:txBody>
      </p:sp>
    </p:spTree>
    <p:extLst>
      <p:ext uri="{BB962C8B-B14F-4D97-AF65-F5344CB8AC3E}">
        <p14:creationId xmlns:p14="http://schemas.microsoft.com/office/powerpoint/2010/main" val="29040867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7</a:t>
            </a:fld>
            <a:endParaRPr lang="en-GB"/>
          </a:p>
        </p:txBody>
      </p:sp>
    </p:spTree>
    <p:extLst>
      <p:ext uri="{BB962C8B-B14F-4D97-AF65-F5344CB8AC3E}">
        <p14:creationId xmlns:p14="http://schemas.microsoft.com/office/powerpoint/2010/main" val="61383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8</a:t>
            </a:fld>
            <a:endParaRPr lang="en-GB"/>
          </a:p>
        </p:txBody>
      </p:sp>
    </p:spTree>
    <p:extLst>
      <p:ext uri="{BB962C8B-B14F-4D97-AF65-F5344CB8AC3E}">
        <p14:creationId xmlns:p14="http://schemas.microsoft.com/office/powerpoint/2010/main" val="2015783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F97DC217-DF71-1A49-B3EA-559F1F43B0FF}" type="slidenum">
              <a:rPr lang="en-GB" smtClean="0"/>
              <a:t>9</a:t>
            </a:fld>
            <a:endParaRPr lang="en-GB"/>
          </a:p>
        </p:txBody>
      </p:sp>
    </p:spTree>
    <p:extLst>
      <p:ext uri="{BB962C8B-B14F-4D97-AF65-F5344CB8AC3E}">
        <p14:creationId xmlns:p14="http://schemas.microsoft.com/office/powerpoint/2010/main" val="2435389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3" y="1122363"/>
            <a:ext cx="7096933" cy="2387600"/>
          </a:xfrm>
        </p:spPr>
        <p:txBody>
          <a:bodyPr rtlCol="0" anchor="b">
            <a:noAutofit/>
          </a:bodyPr>
          <a:lstStyle>
            <a:lvl1pPr algn="l">
              <a:defRPr sz="6000" b="1">
                <a:latin typeface="+mj-lt"/>
              </a:defRPr>
            </a:lvl1pPr>
          </a:lstStyle>
          <a:p>
            <a:pPr rtl="0"/>
            <a:r>
              <a:rPr lang="en-US" noProof="0"/>
              <a:t>Click to edit Master title style</a:t>
            </a:r>
            <a:endParaRPr lang="en-GB" noProof="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9500507" cy="806675"/>
          </a:xfrm>
        </p:spPr>
        <p:txBody>
          <a:bodyPr rtlCol="0">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a:p>
        </p:txBody>
      </p:sp>
      <p:sp>
        <p:nvSpPr>
          <p:cNvPr id="4" name="Rectangle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meline">
    <p:bg>
      <p:bgPr>
        <a:solidFill>
          <a:schemeClr val="accent1"/>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solidFill>
                  <a:schemeClr val="bg1"/>
                </a:solidFill>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rtlCol="0">
            <a:no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1" y="2526318"/>
            <a:ext cx="3218688"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4683787" y="2526318"/>
            <a:ext cx="3173279"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4683788"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6" name="Content Placeholder 2">
            <a:extLst>
              <a:ext uri="{FF2B5EF4-FFF2-40B4-BE49-F238E27FC236}">
                <a16:creationId xmlns:a16="http://schemas.microsoft.com/office/drawing/2014/main" id="{43D62993-A055-DF4F-9286-4FFE3A5C7FD7}"/>
              </a:ext>
            </a:extLst>
          </p:cNvPr>
          <p:cNvSpPr>
            <a:spLocks noGrp="1"/>
          </p:cNvSpPr>
          <p:nvPr>
            <p:ph idx="13"/>
          </p:nvPr>
        </p:nvSpPr>
        <p:spPr>
          <a:xfrm>
            <a:off x="8200082" y="2526318"/>
            <a:ext cx="3173279"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7" name="Content Placeholder 2">
            <a:extLst>
              <a:ext uri="{FF2B5EF4-FFF2-40B4-BE49-F238E27FC236}">
                <a16:creationId xmlns:a16="http://schemas.microsoft.com/office/drawing/2014/main" id="{A896DA2E-4448-254C-86D1-9E16E63CC6A0}"/>
              </a:ext>
            </a:extLst>
          </p:cNvPr>
          <p:cNvSpPr>
            <a:spLocks noGrp="1"/>
          </p:cNvSpPr>
          <p:nvPr>
            <p:ph idx="14"/>
          </p:nvPr>
        </p:nvSpPr>
        <p:spPr>
          <a:xfrm>
            <a:off x="8200083"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122363"/>
            <a:ext cx="6220278" cy="2387600"/>
          </a:xfrm>
        </p:spPr>
        <p:txBody>
          <a:bodyPr rtlCol="0" anchor="b">
            <a:noAutofit/>
          </a:bodyPr>
          <a:lstStyle>
            <a:lvl1pPr algn="l">
              <a:defRPr sz="6000" b="1">
                <a:latin typeface="+mj-lt"/>
              </a:defRPr>
            </a:lvl1pPr>
          </a:lstStyle>
          <a:p>
            <a:pPr rtl="0"/>
            <a:r>
              <a:rPr lang="en-US" noProof="0"/>
              <a:t>Click to edit Master title style</a:t>
            </a:r>
            <a:endParaRPr lang="en-GB" noProof="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6220277" cy="2247219"/>
          </a:xfrm>
        </p:spPr>
        <p:txBody>
          <a:bodyPr rtlCol="0">
            <a:no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a:p>
        </p:txBody>
      </p:sp>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17467"/>
            <a:ext cx="9779182" cy="3366815"/>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3" name="Title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rtlCol="0">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n-US" noProof="0"/>
              <a:t>Click to 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rtlCol="0">
            <a:noAutofit/>
          </a:bodyPr>
          <a:lstStyle>
            <a:lvl1pPr>
              <a:defRPr>
                <a:solidFill>
                  <a:schemeClr val="accent2"/>
                </a:solidFill>
                <a:latin typeface="+mn-lt"/>
              </a:defRPr>
            </a:lvl1pPr>
          </a:lstStyle>
          <a:p>
            <a:pPr rtl="0"/>
            <a:r>
              <a:rPr lang="en-GB" noProof="0"/>
              <a:t>10/9/2021</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rtlCol="0">
            <a:noAutofit/>
          </a:bodyPr>
          <a:lstStyle>
            <a:lvl1pPr>
              <a:defRPr>
                <a:solidFill>
                  <a:schemeClr val="accent2"/>
                </a:solidFill>
                <a:latin typeface="+mn-lt"/>
              </a:defRPr>
            </a:lvl1pPr>
          </a:lstStyle>
          <a:p>
            <a:pPr rtl="0"/>
            <a:r>
              <a:rPr lang="en-GB" noProof="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rtlCol="0">
            <a:noAutofit/>
          </a:bodyPr>
          <a:lstStyle>
            <a:lvl1pPr>
              <a:defRPr>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059400"/>
            <a:ext cx="6245912" cy="2387600"/>
          </a:xfrm>
        </p:spPr>
        <p:txBody>
          <a:bodyPr rtlCol="0" anchor="b">
            <a:noAutofit/>
          </a:bodyPr>
          <a:lstStyle>
            <a:lvl1pPr algn="l">
              <a:defRPr sz="6000" b="1">
                <a:solidFill>
                  <a:schemeClr val="bg1"/>
                </a:solidFill>
                <a:latin typeface="+mj-lt"/>
              </a:defRPr>
            </a:lvl1pPr>
          </a:lstStyle>
          <a:p>
            <a:pPr rtl="0"/>
            <a:r>
              <a:rPr lang="en-US" noProof="0"/>
              <a:t>Click to edit Master title style</a:t>
            </a:r>
            <a:endParaRPr lang="en-GB" noProof="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4" y="3539075"/>
            <a:ext cx="6245912" cy="1406101"/>
          </a:xfrm>
        </p:spPr>
        <p:txBody>
          <a:bodyPr rtlCol="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h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n-US" noProof="0"/>
              <a:t>Click to edit Master title style</a:t>
            </a:r>
            <a:endParaRPr lang="en-GB" noProof="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3"/>
            <a:ext cx="9779182" cy="3366813"/>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r>
              <a:rPr lang="en-GB" noProof="0"/>
              <a:t>10/9/2021</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n-GB" noProof="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rtlCol="0">
            <a:noAutofit/>
          </a:bodyPr>
          <a:lstStyle>
            <a:lvl1pPr algn="ctr">
              <a:lnSpc>
                <a:spcPct val="100000"/>
              </a:lnSpc>
              <a:defRPr sz="4600">
                <a:solidFill>
                  <a:schemeClr val="bg1"/>
                </a:solidFill>
                <a:latin typeface="+mj-lt"/>
              </a:defRPr>
            </a:lvl1pPr>
          </a:lstStyle>
          <a:p>
            <a:pPr rtl="0"/>
            <a:r>
              <a:rPr lang="en-US" noProof="0"/>
              <a:t>Click to edit Master title style</a:t>
            </a:r>
            <a:endParaRPr lang="en-GB" noProof="0"/>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rtlCol="0">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en-GB" noProof="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rtlCol="0">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rtl="0"/>
            <a:r>
              <a:rPr lang="en-US" noProof="0"/>
              <a:t>Click to edit Master text styles</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rtlCol="0">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en-GB" noProof="0"/>
              <a: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rtlCol="0">
            <a:noAutofit/>
          </a:bodyPr>
          <a:lstStyle>
            <a:lvl1pPr>
              <a:defRPr>
                <a:solidFill>
                  <a:schemeClr val="accent2"/>
                </a:solidFill>
                <a:latin typeface="+mn-lt"/>
              </a:defRPr>
            </a:lvl1pPr>
          </a:lstStyle>
          <a:p>
            <a:pPr rtl="0"/>
            <a:r>
              <a:rPr lang="en-GB" noProof="0"/>
              <a:t>10/9/2021</a:t>
            </a:r>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rtlCol="0">
            <a:noAutofit/>
          </a:bodyPr>
          <a:lstStyle>
            <a:lvl1pPr>
              <a:defRPr>
                <a:solidFill>
                  <a:schemeClr val="accent2"/>
                </a:solidFill>
                <a:latin typeface="+mn-lt"/>
              </a:defRPr>
            </a:lvl1pPr>
          </a:lstStyle>
          <a:p>
            <a:pPr rtl="0"/>
            <a:r>
              <a:rPr lang="en-GB" noProof="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rtlCol="0">
            <a:noAutofit/>
          </a:bodyPr>
          <a:lstStyle>
            <a:lvl1pPr>
              <a:defRPr>
                <a:solidFill>
                  <a:schemeClr val="accent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rtlCol="0" anchor="b">
            <a:noAutofit/>
          </a:bodyPr>
          <a:lstStyle>
            <a:lvl1pPr>
              <a:defRPr sz="4800" b="1">
                <a:latin typeface="+mj-lt"/>
              </a:defRPr>
            </a:lvl1pPr>
          </a:lstStyle>
          <a:p>
            <a:pPr rtl="0"/>
            <a:r>
              <a:rPr lang="en-US" noProof="0"/>
              <a:t>Click to edit Master title style</a:t>
            </a:r>
            <a:endParaRPr lang="en-GB" noProof="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rtlCol="0">
            <a:noAutofit/>
          </a:bodyPr>
          <a:lstStyle>
            <a:lvl1pPr marL="0" indent="0">
              <a:buNone/>
              <a:defRPr sz="1400">
                <a:solidFill>
                  <a:schemeClr val="tx1"/>
                </a:solidFill>
                <a:latin typeface="+mn-lt"/>
              </a:defRPr>
            </a:lvl1pPr>
          </a:lstStyle>
          <a:p>
            <a:pPr rtl="0"/>
            <a:r>
              <a:rPr lang="en-US" noProof="0"/>
              <a:t>Click icon to add picture</a:t>
            </a:r>
            <a:endParaRPr lang="en-GB" noProof="0"/>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rtlCol="0">
            <a:noAutofit/>
          </a:bodyPr>
          <a:lstStyle>
            <a:lvl1pPr>
              <a:defRPr>
                <a:solidFill>
                  <a:schemeClr val="accent3"/>
                </a:solidFill>
                <a:latin typeface="+mn-lt"/>
              </a:defRPr>
            </a:lvl1pPr>
          </a:lstStyle>
          <a:p>
            <a:pPr rtl="0"/>
            <a:r>
              <a:rPr lang="en-GB" noProof="0"/>
              <a:t>10/9/2021</a:t>
            </a:r>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rtlCol="0">
            <a:noAutofit/>
          </a:bodyPr>
          <a:lstStyle>
            <a:lvl1pPr>
              <a:defRPr>
                <a:solidFill>
                  <a:schemeClr val="accent3"/>
                </a:solidFill>
                <a:latin typeface="+mn-lt"/>
              </a:defRPr>
            </a:lvl1pPr>
          </a:lstStyle>
          <a:p>
            <a:pPr rtl="0"/>
            <a:r>
              <a:rPr lang="en-GB" noProof="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rtlCol="0">
            <a:noAutofit/>
          </a:bodyPr>
          <a:lstStyle>
            <a:lvl1pPr>
              <a:defRPr>
                <a:solidFill>
                  <a:schemeClr val="accent3"/>
                </a:solidFill>
                <a:latin typeface="+mn-lt"/>
              </a:defRPr>
            </a:lvl1pPr>
          </a:lstStyle>
          <a:p>
            <a:pPr rtl="0"/>
            <a:fld id="{294A09A9-5501-47C1-A89A-A340965A2BE2}" type="slidenum">
              <a:rPr lang="en-GB" noProof="0" smtClean="0"/>
              <a:pPr/>
              <a:t>‹#›</a:t>
            </a:fld>
            <a:endParaRPr lang="en-GB" noProof="0"/>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6" name="Ov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n-GB" noProof="0"/>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GB" noProof="0"/>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rtlCol="0" anchor="b">
            <a:noAutofit/>
          </a:bodyPr>
          <a:lstStyle>
            <a:lvl1pPr>
              <a:defRPr sz="4800" b="1">
                <a:latin typeface="+mj-lt"/>
              </a:defRPr>
            </a:lvl1pPr>
          </a:lstStyle>
          <a:p>
            <a:pPr rtl="0"/>
            <a:r>
              <a:rPr lang="en-US" noProof="0"/>
              <a:t>Click to edit Master title style</a:t>
            </a:r>
            <a:endParaRPr lang="en-GB" noProof="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rtlCol="0">
            <a:noAutofit/>
          </a:bodyPr>
          <a:lstStyle>
            <a:lvl1pPr marL="0" indent="0">
              <a:buNone/>
              <a:defRPr sz="1400">
                <a:solidFill>
                  <a:schemeClr val="tx1"/>
                </a:solidFill>
              </a:defRPr>
            </a:lvl1pPr>
          </a:lstStyle>
          <a:p>
            <a:pPr rtl="0"/>
            <a:r>
              <a:rPr lang="en-US" noProof="0"/>
              <a:t>Click icon to add picture</a:t>
            </a:r>
            <a:endParaRPr lang="en-GB" noProof="0"/>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n-GB" noProof="0"/>
              <a:t>Name</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n-GB" noProof="0"/>
              <a:t>Title</a:t>
            </a:r>
          </a:p>
        </p:txBody>
      </p:sp>
      <p:sp>
        <p:nvSpPr>
          <p:cNvPr id="18" name="Date Placeholder 17">
            <a:extLst>
              <a:ext uri="{FF2B5EF4-FFF2-40B4-BE49-F238E27FC236}">
                <a16:creationId xmlns:a16="http://schemas.microsoft.com/office/drawing/2014/main" id="{30445668-2DC5-E84C-8B16-922BC95F13F2}"/>
              </a:ext>
            </a:extLst>
          </p:cNvPr>
          <p:cNvSpPr>
            <a:spLocks noGrp="1"/>
          </p:cNvSpPr>
          <p:nvPr>
            <p:ph type="dt" sz="half" idx="25"/>
          </p:nvPr>
        </p:nvSpPr>
        <p:spPr/>
        <p:txBody>
          <a:bodyPr rtlCol="0">
            <a:noAutofit/>
          </a:bodyPr>
          <a:lstStyle>
            <a:lvl1pPr>
              <a:defRPr>
                <a:solidFill>
                  <a:schemeClr val="accent3"/>
                </a:solidFill>
                <a:latin typeface="+mn-lt"/>
              </a:defRPr>
            </a:lvl1pPr>
          </a:lstStyle>
          <a:p>
            <a:pPr rtl="0"/>
            <a:r>
              <a:rPr lang="en-GB" noProof="0"/>
              <a:t>10/9/2021</a:t>
            </a:r>
          </a:p>
        </p:txBody>
      </p:sp>
      <p:sp>
        <p:nvSpPr>
          <p:cNvPr id="22" name="Footer Placeholder 21">
            <a:extLst>
              <a:ext uri="{FF2B5EF4-FFF2-40B4-BE49-F238E27FC236}">
                <a16:creationId xmlns:a16="http://schemas.microsoft.com/office/drawing/2014/main" id="{D9227732-A878-814C-8621-64ED1B2CCF9F}"/>
              </a:ext>
            </a:extLst>
          </p:cNvPr>
          <p:cNvSpPr>
            <a:spLocks noGrp="1"/>
          </p:cNvSpPr>
          <p:nvPr>
            <p:ph type="ftr" sz="quarter" idx="26"/>
          </p:nvPr>
        </p:nvSpPr>
        <p:spPr/>
        <p:txBody>
          <a:bodyPr rtlCol="0">
            <a:noAutofit/>
          </a:bodyPr>
          <a:lstStyle>
            <a:lvl1pPr>
              <a:defRPr>
                <a:solidFill>
                  <a:schemeClr val="accent3"/>
                </a:solidFill>
                <a:latin typeface="+mn-lt"/>
              </a:defRPr>
            </a:lvl1pPr>
          </a:lstStyle>
          <a:p>
            <a:pPr rtl="0"/>
            <a:r>
              <a:rPr lang="en-GB" noProof="0"/>
              <a:t>PRESENTATION TITLE</a:t>
            </a:r>
          </a:p>
        </p:txBody>
      </p:sp>
      <p:sp>
        <p:nvSpPr>
          <p:cNvPr id="23" name="Slide Number Placeholder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rtlCol="0">
            <a:noAutofit/>
          </a:bodyPr>
          <a:lstStyle>
            <a:lvl1pPr>
              <a:defRPr>
                <a:solidFill>
                  <a:schemeClr val="accent3"/>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pPr rtl="0"/>
            <a:r>
              <a:rPr lang="en-US" noProof="0"/>
              <a:t>Click to edit Master title style</a:t>
            </a:r>
            <a:endParaRPr lang="en-GB" noProof="0"/>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pPr rtl="0"/>
            <a:r>
              <a:rPr lang="en-GB" noProof="0"/>
              <a:t>10/9/2021</a:t>
            </a:r>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pPr rtl="0"/>
            <a:r>
              <a:rPr lang="en-GB" noProof="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pPr rtl="0"/>
            <a:fld id="{294A09A9-5501-47C1-A89A-A340965A2BE2}" type="slidenum">
              <a:rPr lang="en-GB" noProof="0" smtClean="0"/>
              <a:pPr/>
              <a:t>‹#›</a:t>
            </a:fld>
            <a:endParaRPr lang="en-GB" noProof="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167493" y="1122363"/>
            <a:ext cx="7096933" cy="2387600"/>
          </a:xfrm>
        </p:spPr>
        <p:txBody>
          <a:bodyPr rtlCol="0"/>
          <a:lstStyle/>
          <a:p>
            <a:pPr rtl="0"/>
            <a:r>
              <a:rPr lang="en-US" sz="6000" kern="1200" dirty="0">
                <a:solidFill>
                  <a:schemeClr val="bg1"/>
                </a:solidFill>
                <a:latin typeface="+mj-lt"/>
                <a:ea typeface="+mj-ea"/>
                <a:cs typeface="+mj-cs"/>
              </a:rPr>
              <a:t>SEND School Local </a:t>
            </a:r>
            <a:r>
              <a:rPr lang="en-US" sz="4400" kern="1200" dirty="0">
                <a:latin typeface="+mj-lt"/>
                <a:ea typeface="+mj-ea"/>
                <a:cs typeface="+mj-cs"/>
              </a:rPr>
              <a:t>SEND School Local Offer</a:t>
            </a:r>
            <a:br>
              <a:rPr lang="en-US" sz="4400" kern="1200" dirty="0">
                <a:latin typeface="+mj-lt"/>
                <a:ea typeface="+mj-ea"/>
                <a:cs typeface="+mj-cs"/>
              </a:rPr>
            </a:br>
            <a:r>
              <a:rPr lang="en-US" sz="4400" kern="1200" dirty="0">
                <a:latin typeface="+mj-lt"/>
                <a:ea typeface="+mj-ea"/>
                <a:cs typeface="+mj-cs"/>
              </a:rPr>
              <a:t>Information Report</a:t>
            </a:r>
            <a:br>
              <a:rPr lang="en-US" sz="4400" kern="1200" dirty="0">
                <a:latin typeface="+mj-lt"/>
                <a:ea typeface="+mj-ea"/>
                <a:cs typeface="+mj-cs"/>
              </a:rPr>
            </a:br>
            <a:r>
              <a:rPr lang="en-US" sz="4400" kern="1200" dirty="0">
                <a:latin typeface="+mj-lt"/>
                <a:ea typeface="+mj-ea"/>
                <a:cs typeface="+mj-cs"/>
              </a:rPr>
              <a:t>2025-26</a:t>
            </a:r>
            <a:endParaRPr lang="en-GB" dirty="0"/>
          </a:p>
        </p:txBody>
      </p:sp>
      <p:sp>
        <p:nvSpPr>
          <p:cNvPr id="3" name="Subtitle 2">
            <a:extLst>
              <a:ext uri="{FF2B5EF4-FFF2-40B4-BE49-F238E27FC236}">
                <a16:creationId xmlns:a16="http://schemas.microsoft.com/office/drawing/2014/main" id="{A068D447-28D3-4F5F-B2DC-FD67E9015868}"/>
              </a:ext>
            </a:extLst>
          </p:cNvPr>
          <p:cNvSpPr>
            <a:spLocks noGrp="1"/>
          </p:cNvSpPr>
          <p:nvPr>
            <p:ph type="subTitle" idx="1"/>
          </p:nvPr>
        </p:nvSpPr>
        <p:spPr>
          <a:xfrm>
            <a:off x="1167493" y="3602038"/>
            <a:ext cx="9500507" cy="806675"/>
          </a:xfrm>
        </p:spPr>
        <p:txBody>
          <a:bodyPr rtlCol="0"/>
          <a:lstStyle/>
          <a:p>
            <a:pPr rtl="0"/>
            <a:r>
              <a:rPr lang="en-US" dirty="0"/>
              <a:t>Warton </a:t>
            </a:r>
            <a:r>
              <a:rPr lang="en-US" dirty="0" err="1"/>
              <a:t>Nethersole’s</a:t>
            </a:r>
            <a:r>
              <a:rPr lang="en-US" dirty="0"/>
              <a:t> CE Primary School</a:t>
            </a:r>
            <a:endParaRPr lang="en-GB" dirty="0"/>
          </a:p>
        </p:txBody>
      </p:sp>
      <p:pic>
        <p:nvPicPr>
          <p:cNvPr id="1026" name="Picture 2" descr="Warton Nethersole's C.E. Primary School">
            <a:extLst>
              <a:ext uri="{FF2B5EF4-FFF2-40B4-BE49-F238E27FC236}">
                <a16:creationId xmlns:a16="http://schemas.microsoft.com/office/drawing/2014/main" id="{008B1E72-0C4D-28BE-ACC1-08059D8F6C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776" y="4919527"/>
            <a:ext cx="1632220" cy="1632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r>
              <a:rPr lang="en-GB" sz="4800" b="1" dirty="0">
                <a:solidFill>
                  <a:schemeClr val="accent1"/>
                </a:solidFill>
              </a:rPr>
              <a:t>Provision at Warton </a:t>
            </a:r>
            <a:r>
              <a:rPr lang="en-GB" sz="4800" b="1" dirty="0" err="1">
                <a:solidFill>
                  <a:schemeClr val="accent1"/>
                </a:solidFill>
              </a:rPr>
              <a:t>Nethersole’s</a:t>
            </a:r>
            <a:endParaRPr lang="en-GB" sz="4800" b="1" dirty="0">
              <a:solidFill>
                <a:schemeClr val="accent1"/>
              </a:solidFill>
            </a:endParaRP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a:bodyPr>
          <a:lstStyle/>
          <a:p>
            <a:r>
              <a:rPr lang="en-GB" sz="2000" dirty="0"/>
              <a:t>In our school we make provision for pupils with all types of Special Educational Needs and Disabilities.</a:t>
            </a:r>
          </a:p>
          <a:p>
            <a:pPr marL="342900" indent="-342900" algn="l">
              <a:buClr>
                <a:schemeClr val="bg1"/>
              </a:buClr>
              <a:buFont typeface="Arial" panose="020B0604020202020204" pitchFamily="34" charset="0"/>
              <a:buChar char="•"/>
            </a:pPr>
            <a:r>
              <a:rPr lang="en-GB" sz="2000" dirty="0"/>
              <a:t>All children in school have support within lessons through adaptative and quality first teaching. This means that learning activities are planned according to the level the child is working at , so that they make continuous progress from their individual starting points.</a:t>
            </a:r>
          </a:p>
          <a:p>
            <a:pPr marL="342900" indent="-342900" algn="l">
              <a:buClr>
                <a:schemeClr val="bg1"/>
              </a:buClr>
              <a:buFont typeface="Arial" panose="020B0604020202020204" pitchFamily="34" charset="0"/>
              <a:buChar char="•"/>
            </a:pPr>
            <a:r>
              <a:rPr lang="en-GB" sz="2000" dirty="0"/>
              <a:t>Warton </a:t>
            </a:r>
            <a:r>
              <a:rPr lang="en-GB" sz="2000" dirty="0" err="1"/>
              <a:t>Nethersole’s</a:t>
            </a:r>
            <a:r>
              <a:rPr lang="en-GB" sz="2000" dirty="0"/>
              <a:t> is a fully accessible school. As a school, we would always make adjustments to ensure that all children are fully included.</a:t>
            </a:r>
          </a:p>
          <a:p>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10</a:t>
            </a:fld>
            <a:endParaRPr lang="en-GB"/>
          </a:p>
        </p:txBody>
      </p:sp>
      <p:pic>
        <p:nvPicPr>
          <p:cNvPr id="4" name="Picture 2" descr="Warton Nethersole's C.E. Primary School">
            <a:extLst>
              <a:ext uri="{FF2B5EF4-FFF2-40B4-BE49-F238E27FC236}">
                <a16:creationId xmlns:a16="http://schemas.microsoft.com/office/drawing/2014/main" id="{2ABD751F-B8D5-DA67-12E8-1CBC3E9C38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370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5DE-8A44-4EC5-83C6-95BDDF10DFD9}"/>
              </a:ext>
            </a:extLst>
          </p:cNvPr>
          <p:cNvSpPr>
            <a:spLocks noGrp="1"/>
          </p:cNvSpPr>
          <p:nvPr>
            <p:ph type="title"/>
          </p:nvPr>
        </p:nvSpPr>
        <p:spPr/>
        <p:txBody>
          <a:bodyPr rtlCol="0"/>
          <a:lstStyle/>
          <a:p>
            <a:pPr rtl="0"/>
            <a:r>
              <a:rPr lang="en-GB" dirty="0">
                <a:solidFill>
                  <a:schemeClr val="accent1"/>
                </a:solidFill>
              </a:rPr>
              <a:t>Provision at Warton </a:t>
            </a:r>
            <a:r>
              <a:rPr lang="en-GB" dirty="0" err="1">
                <a:solidFill>
                  <a:schemeClr val="accent1"/>
                </a:solidFill>
              </a:rPr>
              <a:t>Nethersole’s</a:t>
            </a:r>
            <a:endParaRPr lang="en-GB" dirty="0">
              <a:solidFill>
                <a:schemeClr val="accent1"/>
              </a:solidFill>
            </a:endParaRPr>
          </a:p>
        </p:txBody>
      </p:sp>
      <p:sp>
        <p:nvSpPr>
          <p:cNvPr id="6" name="Slide Number Placeholder 5">
            <a:extLst>
              <a:ext uri="{FF2B5EF4-FFF2-40B4-BE49-F238E27FC236}">
                <a16:creationId xmlns:a16="http://schemas.microsoft.com/office/drawing/2014/main" id="{50B6C709-8794-DF4E-A15C-6E648F09DD12}"/>
              </a:ext>
            </a:extLst>
          </p:cNvPr>
          <p:cNvSpPr>
            <a:spLocks noGrp="1"/>
          </p:cNvSpPr>
          <p:nvPr>
            <p:ph type="sldNum" sz="quarter" idx="4"/>
          </p:nvPr>
        </p:nvSpPr>
        <p:spPr/>
        <p:txBody>
          <a:bodyPr rtlCol="0"/>
          <a:lstStyle/>
          <a:p>
            <a:pPr rtl="0"/>
            <a:fld id="{294A09A9-5501-47C1-A89A-A340965A2BE2}" type="slidenum">
              <a:rPr lang="en-GB" smtClean="0"/>
              <a:pPr rtl="0"/>
              <a:t>11</a:t>
            </a:fld>
            <a:endParaRPr lang="en-GB"/>
          </a:p>
        </p:txBody>
      </p:sp>
      <p:sp>
        <p:nvSpPr>
          <p:cNvPr id="8" name="Content Placeholder 7">
            <a:extLst>
              <a:ext uri="{FF2B5EF4-FFF2-40B4-BE49-F238E27FC236}">
                <a16:creationId xmlns:a16="http://schemas.microsoft.com/office/drawing/2014/main" id="{EF6B3731-870F-9EB2-E373-3BE228847FFA}"/>
              </a:ext>
            </a:extLst>
          </p:cNvPr>
          <p:cNvSpPr>
            <a:spLocks noGrp="1"/>
          </p:cNvSpPr>
          <p:nvPr>
            <p:ph idx="1"/>
          </p:nvPr>
        </p:nvSpPr>
        <p:spPr/>
        <p:txBody>
          <a:bodyPr/>
          <a:lstStyle/>
          <a:p>
            <a:endParaRPr lang="en-GB"/>
          </a:p>
        </p:txBody>
      </p:sp>
      <p:sp>
        <p:nvSpPr>
          <p:cNvPr id="9" name="Isosceles Triangle 8">
            <a:extLst>
              <a:ext uri="{FF2B5EF4-FFF2-40B4-BE49-F238E27FC236}">
                <a16:creationId xmlns:a16="http://schemas.microsoft.com/office/drawing/2014/main" id="{15735037-468E-11F2-A6E8-FB04C959031A}"/>
              </a:ext>
            </a:extLst>
          </p:cNvPr>
          <p:cNvSpPr/>
          <p:nvPr/>
        </p:nvSpPr>
        <p:spPr>
          <a:xfrm>
            <a:off x="1800348" y="1800907"/>
            <a:ext cx="8352928" cy="4104456"/>
          </a:xfrm>
          <a:prstGeom prst="triangle">
            <a:avLst/>
          </a:prstGeom>
          <a:solidFill>
            <a:schemeClr val="accent1">
              <a:lumMod val="75000"/>
            </a:schemeClr>
          </a:solidFill>
          <a:ln>
            <a:solidFill>
              <a:srgbClr val="9411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F9609FFC-3821-928D-40E0-904C6F57B89D}"/>
              </a:ext>
            </a:extLst>
          </p:cNvPr>
          <p:cNvSpPr txBox="1"/>
          <p:nvPr/>
        </p:nvSpPr>
        <p:spPr>
          <a:xfrm>
            <a:off x="3096492" y="5033538"/>
            <a:ext cx="5760640" cy="646331"/>
          </a:xfrm>
          <a:prstGeom prst="rect">
            <a:avLst/>
          </a:prstGeom>
          <a:solidFill>
            <a:schemeClr val="accent1">
              <a:lumMod val="75000"/>
            </a:schemeClr>
          </a:solidFill>
        </p:spPr>
        <p:txBody>
          <a:bodyPr wrap="square" rtlCol="0">
            <a:spAutoFit/>
          </a:bodyPr>
          <a:lstStyle/>
          <a:p>
            <a:pPr algn="ctr"/>
            <a:r>
              <a:rPr lang="en-US" dirty="0">
                <a:solidFill>
                  <a:srgbClr val="FFFFFF"/>
                </a:solidFill>
              </a:rPr>
              <a:t>Universal Needs- Adaptive Quality First Teaching for all pupils at Warton </a:t>
            </a:r>
            <a:r>
              <a:rPr lang="en-US" dirty="0" err="1">
                <a:solidFill>
                  <a:srgbClr val="FFFFFF"/>
                </a:solidFill>
              </a:rPr>
              <a:t>Nethersole’s</a:t>
            </a:r>
            <a:endParaRPr lang="en-US" dirty="0">
              <a:solidFill>
                <a:srgbClr val="FFFFFF"/>
              </a:solidFill>
            </a:endParaRPr>
          </a:p>
        </p:txBody>
      </p:sp>
      <p:cxnSp>
        <p:nvCxnSpPr>
          <p:cNvPr id="11" name="Straight Connector 10">
            <a:extLst>
              <a:ext uri="{FF2B5EF4-FFF2-40B4-BE49-F238E27FC236}">
                <a16:creationId xmlns:a16="http://schemas.microsoft.com/office/drawing/2014/main" id="{1F8FF914-3DD1-ECE2-30F7-B0B87C729585}"/>
              </a:ext>
            </a:extLst>
          </p:cNvPr>
          <p:cNvCxnSpPr/>
          <p:nvPr/>
        </p:nvCxnSpPr>
        <p:spPr>
          <a:xfrm>
            <a:off x="2916472" y="4847573"/>
            <a:ext cx="612068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6A2E778E-A212-A736-F27E-4396B35A2424}"/>
              </a:ext>
            </a:extLst>
          </p:cNvPr>
          <p:cNvSpPr txBox="1"/>
          <p:nvPr/>
        </p:nvSpPr>
        <p:spPr>
          <a:xfrm>
            <a:off x="4176612" y="4015278"/>
            <a:ext cx="3600400" cy="646331"/>
          </a:xfrm>
          <a:prstGeom prst="rect">
            <a:avLst/>
          </a:prstGeom>
          <a:solidFill>
            <a:schemeClr val="accent1">
              <a:lumMod val="75000"/>
            </a:schemeClr>
          </a:solidFill>
        </p:spPr>
        <p:txBody>
          <a:bodyPr wrap="square" rtlCol="0">
            <a:spAutoFit/>
          </a:bodyPr>
          <a:lstStyle/>
          <a:p>
            <a:pPr algn="ctr"/>
            <a:r>
              <a:rPr lang="en-US" dirty="0">
                <a:solidFill>
                  <a:srgbClr val="FFFFFF"/>
                </a:solidFill>
              </a:rPr>
              <a:t>Targeted interventions to enable children to close the gaps</a:t>
            </a:r>
          </a:p>
        </p:txBody>
      </p:sp>
      <p:cxnSp>
        <p:nvCxnSpPr>
          <p:cNvPr id="13" name="Straight Connector 12">
            <a:extLst>
              <a:ext uri="{FF2B5EF4-FFF2-40B4-BE49-F238E27FC236}">
                <a16:creationId xmlns:a16="http://schemas.microsoft.com/office/drawing/2014/main" id="{063A7A2A-348D-15F3-E7BD-EA5B4D222994}"/>
              </a:ext>
            </a:extLst>
          </p:cNvPr>
          <p:cNvCxnSpPr/>
          <p:nvPr/>
        </p:nvCxnSpPr>
        <p:spPr>
          <a:xfrm>
            <a:off x="4212616" y="3541701"/>
            <a:ext cx="3528392"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13F622CE-EFD3-C7CB-B7CE-DEAC4CF9AF8A}"/>
              </a:ext>
            </a:extLst>
          </p:cNvPr>
          <p:cNvSpPr txBox="1"/>
          <p:nvPr/>
        </p:nvSpPr>
        <p:spPr>
          <a:xfrm>
            <a:off x="5364744" y="2437025"/>
            <a:ext cx="1224136" cy="938719"/>
          </a:xfrm>
          <a:prstGeom prst="rect">
            <a:avLst/>
          </a:prstGeom>
          <a:solidFill>
            <a:schemeClr val="accent1">
              <a:lumMod val="75000"/>
            </a:schemeClr>
          </a:solidFill>
        </p:spPr>
        <p:txBody>
          <a:bodyPr wrap="square" rtlCol="0">
            <a:spAutoFit/>
          </a:bodyPr>
          <a:lstStyle/>
          <a:p>
            <a:pPr algn="ctr"/>
            <a:r>
              <a:rPr lang="en-US" sz="1100" dirty="0">
                <a:solidFill>
                  <a:srgbClr val="FFFFFF"/>
                </a:solidFill>
              </a:rPr>
              <a:t>Specialist outside agency involvement, support from a TA, 1:1 teaching.</a:t>
            </a:r>
          </a:p>
        </p:txBody>
      </p:sp>
      <p:pic>
        <p:nvPicPr>
          <p:cNvPr id="15" name="Picture 2" descr="Warton Nethersole's C.E. Primary School">
            <a:extLst>
              <a:ext uri="{FF2B5EF4-FFF2-40B4-BE49-F238E27FC236}">
                <a16:creationId xmlns:a16="http://schemas.microsoft.com/office/drawing/2014/main" id="{33891709-F5EB-2EE1-D9B8-7FEC1F33A8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37659" y="5454376"/>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2917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5DE-8A44-4EC5-83C6-95BDDF10DFD9}"/>
              </a:ext>
            </a:extLst>
          </p:cNvPr>
          <p:cNvSpPr>
            <a:spLocks noGrp="1"/>
          </p:cNvSpPr>
          <p:nvPr>
            <p:ph type="title"/>
          </p:nvPr>
        </p:nvSpPr>
        <p:spPr/>
        <p:txBody>
          <a:bodyPr rtlCol="0"/>
          <a:lstStyle/>
          <a:p>
            <a:pPr rtl="0"/>
            <a:r>
              <a:rPr lang="en-GB" dirty="0">
                <a:solidFill>
                  <a:schemeClr val="accent1"/>
                </a:solidFill>
              </a:rPr>
              <a:t>Four Areas of Need</a:t>
            </a:r>
          </a:p>
        </p:txBody>
      </p:sp>
      <p:sp>
        <p:nvSpPr>
          <p:cNvPr id="6" name="Slide Number Placeholder 5">
            <a:extLst>
              <a:ext uri="{FF2B5EF4-FFF2-40B4-BE49-F238E27FC236}">
                <a16:creationId xmlns:a16="http://schemas.microsoft.com/office/drawing/2014/main" id="{50B6C709-8794-DF4E-A15C-6E648F09DD12}"/>
              </a:ext>
            </a:extLst>
          </p:cNvPr>
          <p:cNvSpPr>
            <a:spLocks noGrp="1"/>
          </p:cNvSpPr>
          <p:nvPr>
            <p:ph type="sldNum" sz="quarter" idx="4"/>
          </p:nvPr>
        </p:nvSpPr>
        <p:spPr/>
        <p:txBody>
          <a:bodyPr rtlCol="0"/>
          <a:lstStyle/>
          <a:p>
            <a:pPr rtl="0"/>
            <a:fld id="{294A09A9-5501-47C1-A89A-A340965A2BE2}" type="slidenum">
              <a:rPr lang="en-GB" smtClean="0"/>
              <a:pPr rtl="0"/>
              <a:t>12</a:t>
            </a:fld>
            <a:endParaRPr lang="en-GB"/>
          </a:p>
        </p:txBody>
      </p:sp>
      <p:sp>
        <p:nvSpPr>
          <p:cNvPr id="8" name="Content Placeholder 7">
            <a:extLst>
              <a:ext uri="{FF2B5EF4-FFF2-40B4-BE49-F238E27FC236}">
                <a16:creationId xmlns:a16="http://schemas.microsoft.com/office/drawing/2014/main" id="{EF6B3731-870F-9EB2-E373-3BE228847FFA}"/>
              </a:ext>
            </a:extLst>
          </p:cNvPr>
          <p:cNvSpPr>
            <a:spLocks noGrp="1"/>
          </p:cNvSpPr>
          <p:nvPr>
            <p:ph idx="1"/>
          </p:nvPr>
        </p:nvSpPr>
        <p:spPr/>
        <p:txBody>
          <a:bodyPr/>
          <a:lstStyle/>
          <a:p>
            <a:endParaRPr lang="en-GB"/>
          </a:p>
        </p:txBody>
      </p:sp>
      <p:graphicFrame>
        <p:nvGraphicFramePr>
          <p:cNvPr id="3" name="Table 2">
            <a:extLst>
              <a:ext uri="{FF2B5EF4-FFF2-40B4-BE49-F238E27FC236}">
                <a16:creationId xmlns:a16="http://schemas.microsoft.com/office/drawing/2014/main" id="{C74D7364-0FD2-2F14-2D0A-1DAA4DD97CEC}"/>
              </a:ext>
            </a:extLst>
          </p:cNvPr>
          <p:cNvGraphicFramePr>
            <a:graphicFrameLocks noGrp="1"/>
          </p:cNvGraphicFramePr>
          <p:nvPr>
            <p:extLst>
              <p:ext uri="{D42A27DB-BD31-4B8C-83A1-F6EECF244321}">
                <p14:modId xmlns:p14="http://schemas.microsoft.com/office/powerpoint/2010/main" val="886260613"/>
              </p:ext>
            </p:extLst>
          </p:nvPr>
        </p:nvGraphicFramePr>
        <p:xfrm>
          <a:off x="2092063" y="1818889"/>
          <a:ext cx="8352928" cy="4658111"/>
        </p:xfrm>
        <a:graphic>
          <a:graphicData uri="http://schemas.openxmlformats.org/drawingml/2006/table">
            <a:tbl>
              <a:tblPr firstRow="1" bandRow="1">
                <a:tableStyleId>{5C22544A-7EE6-4342-B048-85BDC9FD1C3A}</a:tableStyleId>
              </a:tblPr>
              <a:tblGrid>
                <a:gridCol w="4176464">
                  <a:extLst>
                    <a:ext uri="{9D8B030D-6E8A-4147-A177-3AD203B41FA5}">
                      <a16:colId xmlns:a16="http://schemas.microsoft.com/office/drawing/2014/main" val="20000"/>
                    </a:ext>
                  </a:extLst>
                </a:gridCol>
                <a:gridCol w="4176464">
                  <a:extLst>
                    <a:ext uri="{9D8B030D-6E8A-4147-A177-3AD203B41FA5}">
                      <a16:colId xmlns:a16="http://schemas.microsoft.com/office/drawing/2014/main" val="20001"/>
                    </a:ext>
                  </a:extLst>
                </a:gridCol>
              </a:tblGrid>
              <a:tr h="2520280">
                <a:tc>
                  <a:txBody>
                    <a:bodyPr/>
                    <a:lstStyle/>
                    <a:p>
                      <a:pPr algn="ctr"/>
                      <a:r>
                        <a:rPr lang="en-GB" sz="1600" b="1" dirty="0">
                          <a:solidFill>
                            <a:schemeClr val="bg1"/>
                          </a:solidFill>
                        </a:rPr>
                        <a:t>Commu</a:t>
                      </a:r>
                      <a:r>
                        <a:rPr lang="en-GB" sz="1600" b="1" baseline="0" dirty="0">
                          <a:solidFill>
                            <a:schemeClr val="bg1"/>
                          </a:solidFill>
                        </a:rPr>
                        <a:t>nication &amp; Interaction</a:t>
                      </a:r>
                    </a:p>
                    <a:p>
                      <a:pPr algn="l"/>
                      <a:r>
                        <a:rPr lang="en-GB" sz="1600" b="0" baseline="0" dirty="0">
                          <a:solidFill>
                            <a:schemeClr val="bg1"/>
                          </a:solidFill>
                        </a:rPr>
                        <a:t> </a:t>
                      </a:r>
                      <a:endParaRPr lang="en-US" sz="1600" dirty="0">
                        <a:solidFill>
                          <a:schemeClr val="bg1"/>
                        </a:solidFill>
                      </a:endParaRPr>
                    </a:p>
                    <a:p>
                      <a:pPr marL="342900" indent="-342900" algn="l">
                        <a:buFont typeface="Arial" panose="020B0604020202020204" pitchFamily="34" charset="0"/>
                        <a:buChar char="•"/>
                      </a:pPr>
                      <a:r>
                        <a:rPr lang="en-GB" sz="1400" b="0" baseline="0" dirty="0">
                          <a:solidFill>
                            <a:schemeClr val="bg1"/>
                          </a:solidFill>
                        </a:rPr>
                        <a:t>Autistic Spectrum Disorder (ASD)</a:t>
                      </a:r>
                    </a:p>
                    <a:p>
                      <a:pPr marL="342900" indent="-342900" algn="l">
                        <a:buFont typeface="Arial" panose="020B0604020202020204" pitchFamily="34" charset="0"/>
                        <a:buChar char="•"/>
                      </a:pPr>
                      <a:r>
                        <a:rPr lang="en-GB" sz="1400" b="0" dirty="0">
                          <a:solidFill>
                            <a:schemeClr val="bg1"/>
                          </a:solidFill>
                        </a:rPr>
                        <a:t>Speech, Language and Communication Needs (SLCN)</a:t>
                      </a:r>
                    </a:p>
                    <a:p>
                      <a:endParaRPr lang="en-US" sz="1600" dirty="0">
                        <a:solidFill>
                          <a:schemeClr val="bg1"/>
                        </a:solidFill>
                      </a:endParaRPr>
                    </a:p>
                  </a:txBody>
                  <a:tcPr>
                    <a:solidFill>
                      <a:schemeClr val="accent1">
                        <a:lumMod val="75000"/>
                      </a:schemeClr>
                    </a:solidFill>
                  </a:tcPr>
                </a:tc>
                <a:tc>
                  <a:txBody>
                    <a:bodyPr/>
                    <a:lstStyle/>
                    <a:p>
                      <a:pPr algn="ctr"/>
                      <a:r>
                        <a:rPr lang="en-GB" sz="1600" b="1" dirty="0">
                          <a:solidFill>
                            <a:schemeClr val="bg1"/>
                          </a:solidFill>
                        </a:rPr>
                        <a:t>Cognition</a:t>
                      </a:r>
                      <a:r>
                        <a:rPr lang="en-GB" sz="1600" b="1" baseline="0" dirty="0">
                          <a:solidFill>
                            <a:schemeClr val="bg1"/>
                          </a:solidFill>
                        </a:rPr>
                        <a:t> &amp; Learning</a:t>
                      </a:r>
                    </a:p>
                    <a:p>
                      <a:pPr marL="0" indent="0" algn="l">
                        <a:buFont typeface="Arial" panose="020B0604020202020204" pitchFamily="34" charset="0"/>
                        <a:buNone/>
                      </a:pPr>
                      <a:endParaRPr lang="en-GB" sz="800" b="0" baseline="0" dirty="0">
                        <a:solidFill>
                          <a:schemeClr val="bg1"/>
                        </a:solidFill>
                      </a:endParaRPr>
                    </a:p>
                    <a:p>
                      <a:pPr marL="0" indent="0" algn="l">
                        <a:buFont typeface="Arial" panose="020B0604020202020204" pitchFamily="34" charset="0"/>
                        <a:buNone/>
                      </a:pPr>
                      <a:endParaRPr lang="en-GB" sz="800" b="0" baseline="0" dirty="0">
                        <a:solidFill>
                          <a:schemeClr val="bg1"/>
                        </a:solidFill>
                      </a:endParaRPr>
                    </a:p>
                    <a:p>
                      <a:pPr marL="285750" indent="-285750" algn="l">
                        <a:buFont typeface="Arial" panose="020B0604020202020204" pitchFamily="34" charset="0"/>
                        <a:buChar char="•"/>
                      </a:pPr>
                      <a:endParaRPr lang="en-GB" sz="800" b="1" baseline="0" dirty="0">
                        <a:solidFill>
                          <a:schemeClr val="bg1"/>
                        </a:solidFill>
                      </a:endParaRPr>
                    </a:p>
                    <a:p>
                      <a:pPr marL="342900" indent="-342900" algn="l">
                        <a:buFont typeface="Arial" panose="020B0604020202020204" pitchFamily="34" charset="0"/>
                        <a:buChar char="•"/>
                      </a:pPr>
                      <a:r>
                        <a:rPr lang="en-GB" sz="1400" b="0" dirty="0">
                          <a:solidFill>
                            <a:schemeClr val="bg1"/>
                          </a:solidFill>
                        </a:rPr>
                        <a:t>Moderate Learning Difficulty (MLD)</a:t>
                      </a:r>
                    </a:p>
                    <a:p>
                      <a:pPr marL="342900" indent="-342900" algn="l">
                        <a:buFont typeface="Arial" panose="020B0604020202020204" pitchFamily="34" charset="0"/>
                        <a:buChar char="•"/>
                      </a:pPr>
                      <a:r>
                        <a:rPr lang="en-GB" sz="1400" b="0" dirty="0">
                          <a:solidFill>
                            <a:schemeClr val="bg1"/>
                          </a:solidFill>
                        </a:rPr>
                        <a:t>Profound and Multiple Learning Difficulty (PMLD)</a:t>
                      </a:r>
                    </a:p>
                    <a:p>
                      <a:pPr marL="342900" indent="-342900" algn="l">
                        <a:buFont typeface="Arial" panose="020B0604020202020204" pitchFamily="34" charset="0"/>
                        <a:buChar char="•"/>
                      </a:pPr>
                      <a:r>
                        <a:rPr lang="en-GB" sz="1400" b="0" dirty="0">
                          <a:solidFill>
                            <a:schemeClr val="bg1"/>
                          </a:solidFill>
                        </a:rPr>
                        <a:t>Severe Learning Difficulty (SLD)</a:t>
                      </a:r>
                    </a:p>
                    <a:p>
                      <a:pPr marL="342900" indent="-342900" algn="l">
                        <a:buFont typeface="Arial" panose="020B0604020202020204" pitchFamily="34" charset="0"/>
                        <a:buChar char="•"/>
                      </a:pPr>
                      <a:r>
                        <a:rPr lang="en-GB" sz="1400" b="0" dirty="0">
                          <a:solidFill>
                            <a:schemeClr val="bg1"/>
                          </a:solidFill>
                        </a:rPr>
                        <a:t>Specific Learning Difficulty (SpLD)</a:t>
                      </a:r>
                    </a:p>
                    <a:p>
                      <a:pPr marL="342900" indent="-342900" algn="l">
                        <a:buFont typeface="Arial" panose="020B0604020202020204" pitchFamily="34" charset="0"/>
                        <a:buChar char="•"/>
                      </a:pPr>
                      <a:r>
                        <a:rPr lang="en-GB" sz="1400" b="0" dirty="0">
                          <a:solidFill>
                            <a:schemeClr val="bg1"/>
                          </a:solidFill>
                        </a:rPr>
                        <a:t>Dyscalculia, Dysgraph</a:t>
                      </a:r>
                      <a:r>
                        <a:rPr lang="en-GB" sz="1400" b="0" i="0" dirty="0">
                          <a:solidFill>
                            <a:schemeClr val="bg1"/>
                          </a:solidFill>
                        </a:rPr>
                        <a:t>ia, Dyslexia &amp;</a:t>
                      </a:r>
                      <a:r>
                        <a:rPr lang="en-GB" sz="1400" b="0" i="0" baseline="0" dirty="0">
                          <a:solidFill>
                            <a:schemeClr val="bg1"/>
                          </a:solidFill>
                        </a:rPr>
                        <a:t> Dyspraxia.</a:t>
                      </a:r>
                      <a:endParaRPr lang="en-GB" sz="1400" b="0" i="0" dirty="0">
                        <a:solidFill>
                          <a:schemeClr val="bg1"/>
                        </a:solidFill>
                      </a:endParaRPr>
                    </a:p>
                    <a:p>
                      <a:pPr marL="285750" indent="-285750" algn="l">
                        <a:buFont typeface="Arial" panose="020B0604020202020204" pitchFamily="34" charset="0"/>
                        <a:buChar char="•"/>
                      </a:pPr>
                      <a:endParaRPr lang="en-GB" sz="1600" b="0" baseline="0" dirty="0">
                        <a:solidFill>
                          <a:schemeClr val="bg1"/>
                        </a:solidFill>
                      </a:endParaRPr>
                    </a:p>
                  </a:txBody>
                  <a:tcPr>
                    <a:solidFill>
                      <a:schemeClr val="accent1">
                        <a:lumMod val="75000"/>
                      </a:schemeClr>
                    </a:solidFill>
                  </a:tcPr>
                </a:tc>
                <a:extLst>
                  <a:ext uri="{0D108BD9-81ED-4DB2-BD59-A6C34878D82A}">
                    <a16:rowId xmlns:a16="http://schemas.microsoft.com/office/drawing/2014/main" val="10000"/>
                  </a:ext>
                </a:extLst>
              </a:tr>
              <a:tr h="2137831">
                <a:tc>
                  <a:txBody>
                    <a:bodyPr/>
                    <a:lstStyle/>
                    <a:p>
                      <a:pPr algn="ctr"/>
                      <a:r>
                        <a:rPr lang="en-GB" sz="1600" b="1" dirty="0">
                          <a:solidFill>
                            <a:schemeClr val="bg1"/>
                          </a:solidFill>
                        </a:rPr>
                        <a:t>Social,</a:t>
                      </a:r>
                      <a:r>
                        <a:rPr lang="en-GB" sz="1600" b="1" baseline="0" dirty="0">
                          <a:solidFill>
                            <a:schemeClr val="bg1"/>
                          </a:solidFill>
                        </a:rPr>
                        <a:t> Emotional &amp; Mental Health Difficulties</a:t>
                      </a:r>
                    </a:p>
                    <a:p>
                      <a:pPr algn="l"/>
                      <a:endParaRPr lang="en-GB" sz="1600" b="1" baseline="0" dirty="0">
                        <a:solidFill>
                          <a:schemeClr val="bg1"/>
                        </a:solidFill>
                      </a:endParaRPr>
                    </a:p>
                    <a:p>
                      <a:pPr marL="342900" indent="-342900" algn="l">
                        <a:buFont typeface="Arial" panose="020B0604020202020204" pitchFamily="34" charset="0"/>
                        <a:buChar char="•"/>
                      </a:pPr>
                      <a:r>
                        <a:rPr lang="en-GB" sz="1400" b="0" dirty="0">
                          <a:solidFill>
                            <a:schemeClr val="bg1"/>
                          </a:solidFill>
                          <a:effectLst/>
                        </a:rPr>
                        <a:t>Adjustment Disorders</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solidFill>
                            <a:schemeClr val="bg1"/>
                          </a:solidFill>
                        </a:rPr>
                        <a:t>Attention deficit hyperactivity disorder (ADHD)</a:t>
                      </a:r>
                      <a:endParaRPr lang="en-GB" sz="1400" b="0" dirty="0">
                        <a:solidFill>
                          <a:schemeClr val="bg1"/>
                        </a:solidFill>
                        <a:effectLst/>
                      </a:endParaRPr>
                    </a:p>
                    <a:p>
                      <a:pPr marL="342900" indent="-342900" algn="l">
                        <a:buFont typeface="Arial" panose="020B0604020202020204" pitchFamily="34" charset="0"/>
                        <a:buChar char="•"/>
                      </a:pPr>
                      <a:r>
                        <a:rPr lang="en-GB" sz="1400" b="0" dirty="0">
                          <a:solidFill>
                            <a:schemeClr val="bg1"/>
                          </a:solidFill>
                          <a:effectLst/>
                        </a:rPr>
                        <a:t>Anxiety Disorders</a:t>
                      </a:r>
                    </a:p>
                    <a:p>
                      <a:pPr marL="342900" indent="-342900" algn="l">
                        <a:buFont typeface="Arial" panose="020B0604020202020204" pitchFamily="34" charset="0"/>
                        <a:buChar char="•"/>
                      </a:pPr>
                      <a:r>
                        <a:rPr lang="en-GB" sz="1400" b="0" dirty="0">
                          <a:solidFill>
                            <a:schemeClr val="bg1"/>
                          </a:solidFill>
                          <a:effectLst/>
                        </a:rPr>
                        <a:t>Obsessive-Compulsive Disorder ('OCD’)</a:t>
                      </a:r>
                    </a:p>
                    <a:p>
                      <a:pPr marL="342900" indent="-342900" algn="l">
                        <a:buFont typeface="Arial" panose="020B0604020202020204" pitchFamily="34" charset="0"/>
                        <a:buChar char="•"/>
                      </a:pPr>
                      <a:r>
                        <a:rPr lang="en-GB" sz="1400" b="0" baseline="0" dirty="0">
                          <a:solidFill>
                            <a:schemeClr val="bg1"/>
                          </a:solidFill>
                          <a:effectLst/>
                        </a:rPr>
                        <a:t>Attachment and Trauma </a:t>
                      </a:r>
                      <a:endParaRPr lang="en-GB" sz="1400" b="0" baseline="0" dirty="0">
                        <a:solidFill>
                          <a:schemeClr val="bg1"/>
                        </a:solidFill>
                      </a:endParaRPr>
                    </a:p>
                    <a:p>
                      <a:pPr algn="l"/>
                      <a:endParaRPr lang="en-GB" sz="1600" b="1" baseline="0" dirty="0">
                        <a:solidFill>
                          <a:schemeClr val="tx1"/>
                        </a:solidFill>
                      </a:endParaRPr>
                    </a:p>
                  </a:txBody>
                  <a:tcPr>
                    <a:solidFill>
                      <a:schemeClr val="accent1">
                        <a:lumMod val="75000"/>
                      </a:schemeClr>
                    </a:solidFill>
                  </a:tcPr>
                </a:tc>
                <a:tc>
                  <a:txBody>
                    <a:bodyPr/>
                    <a:lstStyle/>
                    <a:p>
                      <a:pPr algn="ctr"/>
                      <a:r>
                        <a:rPr lang="en-GB" sz="1600" b="1" dirty="0">
                          <a:solidFill>
                            <a:schemeClr val="bg1"/>
                          </a:solidFill>
                        </a:rPr>
                        <a:t>Sensory and/or Physical</a:t>
                      </a:r>
                    </a:p>
                    <a:p>
                      <a:pPr algn="ctr"/>
                      <a:endParaRPr lang="en-GB" sz="1400" b="1" dirty="0">
                        <a:solidFill>
                          <a:schemeClr val="bg1"/>
                        </a:solidFill>
                      </a:endParaRPr>
                    </a:p>
                    <a:p>
                      <a:pPr marL="342900" indent="-342900" algn="l">
                        <a:buFont typeface="Arial" panose="020B0604020202020204" pitchFamily="34" charset="0"/>
                        <a:buChar char="•"/>
                      </a:pPr>
                      <a:r>
                        <a:rPr lang="en-GB" sz="1400" b="0" dirty="0">
                          <a:solidFill>
                            <a:schemeClr val="bg1"/>
                          </a:solidFill>
                        </a:rPr>
                        <a:t>Hearing Impairment (HI)</a:t>
                      </a:r>
                    </a:p>
                    <a:p>
                      <a:pPr marL="342900" indent="-342900" algn="l">
                        <a:buFont typeface="Arial" panose="020B0604020202020204" pitchFamily="34" charset="0"/>
                        <a:buChar char="•"/>
                      </a:pPr>
                      <a:r>
                        <a:rPr lang="en-GB" sz="1400" b="0" dirty="0">
                          <a:solidFill>
                            <a:schemeClr val="bg1"/>
                          </a:solidFill>
                        </a:rPr>
                        <a:t>Visual Impairment (VI)</a:t>
                      </a:r>
                    </a:p>
                    <a:p>
                      <a:pPr marL="342900" indent="-342900" algn="l">
                        <a:buFont typeface="Arial" panose="020B0604020202020204" pitchFamily="34" charset="0"/>
                        <a:buChar char="•"/>
                      </a:pPr>
                      <a:r>
                        <a:rPr lang="en-GB" sz="1400" b="0" dirty="0">
                          <a:solidFill>
                            <a:schemeClr val="bg1"/>
                          </a:solidFill>
                        </a:rPr>
                        <a:t>Multi-Sensory Impairment (MSI)</a:t>
                      </a:r>
                    </a:p>
                    <a:p>
                      <a:pPr marL="342900" indent="-342900" algn="l">
                        <a:buFont typeface="Arial" panose="020B0604020202020204" pitchFamily="34" charset="0"/>
                        <a:buChar char="•"/>
                      </a:pPr>
                      <a:r>
                        <a:rPr lang="en-GB" sz="1400" b="0" dirty="0">
                          <a:solidFill>
                            <a:schemeClr val="bg1"/>
                          </a:solidFill>
                        </a:rPr>
                        <a:t>Physical Disability (PD)</a:t>
                      </a:r>
                    </a:p>
                    <a:p>
                      <a:pPr marL="342900" indent="-342900" algn="l">
                        <a:buFont typeface="Arial" panose="020B0604020202020204" pitchFamily="34" charset="0"/>
                        <a:buChar char="•"/>
                      </a:pPr>
                      <a:r>
                        <a:rPr lang="en-GB" sz="1400" b="0" dirty="0">
                          <a:solidFill>
                            <a:schemeClr val="bg1"/>
                          </a:solidFill>
                        </a:rPr>
                        <a:t>Sensory Processing</a:t>
                      </a:r>
                    </a:p>
                    <a:p>
                      <a:pPr marL="171450" indent="-171450" algn="l">
                        <a:buFont typeface="Arial" panose="020B0604020202020204" pitchFamily="34" charset="0"/>
                        <a:buChar char="•"/>
                      </a:pPr>
                      <a:endParaRPr lang="en-GB" sz="1400" b="1" dirty="0">
                        <a:solidFill>
                          <a:schemeClr val="tx1"/>
                        </a:solidFill>
                      </a:endParaRPr>
                    </a:p>
                  </a:txBody>
                  <a:tcPr>
                    <a:solidFill>
                      <a:schemeClr val="accent1">
                        <a:lumMod val="75000"/>
                      </a:schemeClr>
                    </a:solidFill>
                  </a:tcPr>
                </a:tc>
                <a:extLst>
                  <a:ext uri="{0D108BD9-81ED-4DB2-BD59-A6C34878D82A}">
                    <a16:rowId xmlns:a16="http://schemas.microsoft.com/office/drawing/2014/main" val="10001"/>
                  </a:ext>
                </a:extLst>
              </a:tr>
            </a:tbl>
          </a:graphicData>
        </a:graphic>
      </p:graphicFrame>
      <p:pic>
        <p:nvPicPr>
          <p:cNvPr id="4" name="Picture 2" descr="Warton Nethersole's C.E. Primary School">
            <a:extLst>
              <a:ext uri="{FF2B5EF4-FFF2-40B4-BE49-F238E27FC236}">
                <a16:creationId xmlns:a16="http://schemas.microsoft.com/office/drawing/2014/main" id="{3868468B-1B15-EC7A-8135-8C51737F46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634479"/>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2813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5DE-8A44-4EC5-83C6-95BDDF10DFD9}"/>
              </a:ext>
            </a:extLst>
          </p:cNvPr>
          <p:cNvSpPr>
            <a:spLocks noGrp="1"/>
          </p:cNvSpPr>
          <p:nvPr>
            <p:ph type="title"/>
          </p:nvPr>
        </p:nvSpPr>
        <p:spPr/>
        <p:txBody>
          <a:bodyPr rtlCol="0"/>
          <a:lstStyle/>
          <a:p>
            <a:pPr rtl="0"/>
            <a:r>
              <a:rPr lang="en-GB" sz="4800" b="1" dirty="0">
                <a:solidFill>
                  <a:schemeClr val="accent1"/>
                </a:solidFill>
                <a:cs typeface="Arial" charset="0"/>
              </a:rPr>
              <a:t>Quality First Teaching to meet all needs</a:t>
            </a:r>
            <a:endParaRPr lang="en-GB" dirty="0">
              <a:solidFill>
                <a:schemeClr val="accent1"/>
              </a:solidFill>
            </a:endParaRPr>
          </a:p>
        </p:txBody>
      </p:sp>
      <p:sp>
        <p:nvSpPr>
          <p:cNvPr id="6" name="Slide Number Placeholder 5">
            <a:extLst>
              <a:ext uri="{FF2B5EF4-FFF2-40B4-BE49-F238E27FC236}">
                <a16:creationId xmlns:a16="http://schemas.microsoft.com/office/drawing/2014/main" id="{50B6C709-8794-DF4E-A15C-6E648F09DD12}"/>
              </a:ext>
            </a:extLst>
          </p:cNvPr>
          <p:cNvSpPr>
            <a:spLocks noGrp="1"/>
          </p:cNvSpPr>
          <p:nvPr>
            <p:ph type="sldNum" sz="quarter" idx="4"/>
          </p:nvPr>
        </p:nvSpPr>
        <p:spPr/>
        <p:txBody>
          <a:bodyPr rtlCol="0"/>
          <a:lstStyle/>
          <a:p>
            <a:pPr rtl="0"/>
            <a:fld id="{294A09A9-5501-47C1-A89A-A340965A2BE2}" type="slidenum">
              <a:rPr lang="en-GB" smtClean="0"/>
              <a:pPr rtl="0"/>
              <a:t>13</a:t>
            </a:fld>
            <a:endParaRPr lang="en-GB"/>
          </a:p>
        </p:txBody>
      </p:sp>
      <p:sp>
        <p:nvSpPr>
          <p:cNvPr id="8" name="Content Placeholder 7">
            <a:extLst>
              <a:ext uri="{FF2B5EF4-FFF2-40B4-BE49-F238E27FC236}">
                <a16:creationId xmlns:a16="http://schemas.microsoft.com/office/drawing/2014/main" id="{EF6B3731-870F-9EB2-E373-3BE228847FFA}"/>
              </a:ext>
            </a:extLst>
          </p:cNvPr>
          <p:cNvSpPr>
            <a:spLocks noGrp="1"/>
          </p:cNvSpPr>
          <p:nvPr>
            <p:ph idx="1"/>
          </p:nvPr>
        </p:nvSpPr>
        <p:spPr/>
        <p:txBody>
          <a:bodyPr/>
          <a:lstStyle/>
          <a:p>
            <a:endParaRPr lang="en-GB"/>
          </a:p>
        </p:txBody>
      </p:sp>
      <p:graphicFrame>
        <p:nvGraphicFramePr>
          <p:cNvPr id="4" name="Table 3">
            <a:extLst>
              <a:ext uri="{FF2B5EF4-FFF2-40B4-BE49-F238E27FC236}">
                <a16:creationId xmlns:a16="http://schemas.microsoft.com/office/drawing/2014/main" id="{92BA63E5-D66E-38B9-9CF6-6B58062E1BC9}"/>
              </a:ext>
            </a:extLst>
          </p:cNvPr>
          <p:cNvGraphicFramePr>
            <a:graphicFrameLocks noGrp="1"/>
          </p:cNvGraphicFramePr>
          <p:nvPr>
            <p:extLst>
              <p:ext uri="{D42A27DB-BD31-4B8C-83A1-F6EECF244321}">
                <p14:modId xmlns:p14="http://schemas.microsoft.com/office/powerpoint/2010/main" val="498177"/>
              </p:ext>
            </p:extLst>
          </p:nvPr>
        </p:nvGraphicFramePr>
        <p:xfrm>
          <a:off x="2179612" y="1706563"/>
          <a:ext cx="8352928" cy="4754880"/>
        </p:xfrm>
        <a:graphic>
          <a:graphicData uri="http://schemas.openxmlformats.org/drawingml/2006/table">
            <a:tbl>
              <a:tblPr firstRow="1" bandRow="1">
                <a:tableStyleId>{5C22544A-7EE6-4342-B048-85BDC9FD1C3A}</a:tableStyleId>
              </a:tblPr>
              <a:tblGrid>
                <a:gridCol w="4176464">
                  <a:extLst>
                    <a:ext uri="{9D8B030D-6E8A-4147-A177-3AD203B41FA5}">
                      <a16:colId xmlns:a16="http://schemas.microsoft.com/office/drawing/2014/main" val="20000"/>
                    </a:ext>
                  </a:extLst>
                </a:gridCol>
                <a:gridCol w="4176464">
                  <a:extLst>
                    <a:ext uri="{9D8B030D-6E8A-4147-A177-3AD203B41FA5}">
                      <a16:colId xmlns:a16="http://schemas.microsoft.com/office/drawing/2014/main" val="20001"/>
                    </a:ext>
                  </a:extLst>
                </a:gridCol>
              </a:tblGrid>
              <a:tr h="2520280">
                <a:tc>
                  <a:txBody>
                    <a:bodyPr/>
                    <a:lstStyle/>
                    <a:p>
                      <a:pPr algn="ctr"/>
                      <a:r>
                        <a:rPr lang="en-GB" sz="1600" b="1" dirty="0">
                          <a:solidFill>
                            <a:schemeClr val="bg1"/>
                          </a:solidFill>
                        </a:rPr>
                        <a:t>Commu</a:t>
                      </a:r>
                      <a:r>
                        <a:rPr lang="en-GB" sz="1600" b="1" baseline="0" dirty="0">
                          <a:solidFill>
                            <a:schemeClr val="bg1"/>
                          </a:solidFill>
                        </a:rPr>
                        <a:t>nication &amp; Interaction</a:t>
                      </a:r>
                    </a:p>
                    <a:p>
                      <a:pPr algn="l"/>
                      <a:r>
                        <a:rPr lang="en-GB" sz="1600" b="0" baseline="0" dirty="0">
                          <a:solidFill>
                            <a:schemeClr val="bg1"/>
                          </a:solidFill>
                        </a:rPr>
                        <a:t> </a:t>
                      </a:r>
                      <a:endParaRPr lang="en-US" sz="1600" dirty="0">
                        <a:solidFill>
                          <a:schemeClr val="bg1"/>
                        </a:solidFill>
                      </a:endParaRPr>
                    </a:p>
                    <a:p>
                      <a:pPr marL="285750" indent="-285750">
                        <a:buFont typeface="Arial" panose="020B0604020202020204" pitchFamily="34" charset="0"/>
                        <a:buChar char="•"/>
                      </a:pPr>
                      <a:r>
                        <a:rPr lang="en-US" sz="1000" dirty="0">
                          <a:solidFill>
                            <a:schemeClr val="bg1"/>
                          </a:solidFill>
                        </a:rPr>
                        <a:t>Word mats/Key vocabulary</a:t>
                      </a:r>
                    </a:p>
                    <a:p>
                      <a:pPr marL="285750" indent="-285750">
                        <a:buFont typeface="Arial" panose="020B0604020202020204" pitchFamily="34" charset="0"/>
                        <a:buChar char="•"/>
                      </a:pPr>
                      <a:r>
                        <a:rPr lang="en-US" sz="1000" dirty="0">
                          <a:solidFill>
                            <a:schemeClr val="bg1"/>
                          </a:solidFill>
                        </a:rPr>
                        <a:t>Displays, visual reminders</a:t>
                      </a:r>
                    </a:p>
                    <a:p>
                      <a:pPr marL="285750" indent="-285750">
                        <a:buFont typeface="Arial" panose="020B0604020202020204" pitchFamily="34" charset="0"/>
                        <a:buChar char="•"/>
                      </a:pPr>
                      <a:r>
                        <a:rPr lang="en-US" sz="1000" dirty="0">
                          <a:solidFill>
                            <a:schemeClr val="bg1"/>
                          </a:solidFill>
                        </a:rPr>
                        <a:t>Modelling examples</a:t>
                      </a:r>
                    </a:p>
                    <a:p>
                      <a:pPr marL="285750" indent="-285750">
                        <a:buFont typeface="Arial" panose="020B0604020202020204" pitchFamily="34" charset="0"/>
                        <a:buChar char="•"/>
                      </a:pPr>
                      <a:r>
                        <a:rPr lang="en-US" sz="1000" baseline="0" dirty="0">
                          <a:solidFill>
                            <a:schemeClr val="bg1"/>
                          </a:solidFill>
                        </a:rPr>
                        <a:t>Speaking and listening time</a:t>
                      </a:r>
                    </a:p>
                    <a:p>
                      <a:pPr marL="285750" indent="-285750">
                        <a:buFont typeface="Arial" panose="020B0604020202020204" pitchFamily="34" charset="0"/>
                        <a:buChar char="•"/>
                      </a:pPr>
                      <a:r>
                        <a:rPr lang="en-US" sz="1000" baseline="0" dirty="0">
                          <a:solidFill>
                            <a:schemeClr val="bg1"/>
                          </a:solidFill>
                        </a:rPr>
                        <a:t>The Oracy Project</a:t>
                      </a:r>
                    </a:p>
                    <a:p>
                      <a:pPr marL="285750" indent="-285750">
                        <a:buFont typeface="Arial" panose="020B0604020202020204" pitchFamily="34" charset="0"/>
                        <a:buChar char="•"/>
                      </a:pPr>
                      <a:r>
                        <a:rPr lang="en-US" sz="1000" baseline="0" dirty="0">
                          <a:solidFill>
                            <a:schemeClr val="bg1"/>
                          </a:solidFill>
                        </a:rPr>
                        <a:t>Links are made to previous learning</a:t>
                      </a:r>
                    </a:p>
                    <a:p>
                      <a:pPr marL="285750" indent="-285750">
                        <a:buFont typeface="Arial" panose="020B0604020202020204" pitchFamily="34" charset="0"/>
                        <a:buChar char="•"/>
                      </a:pPr>
                      <a:r>
                        <a:rPr lang="en-US" sz="1000" baseline="0" dirty="0">
                          <a:solidFill>
                            <a:schemeClr val="bg1"/>
                          </a:solidFill>
                        </a:rPr>
                        <a:t>Verbal instructions clear, one at a time, opportunity for pupils to repeat</a:t>
                      </a:r>
                    </a:p>
                    <a:p>
                      <a:pPr marL="285750" indent="-285750">
                        <a:buFont typeface="Arial" panose="020B0604020202020204" pitchFamily="34" charset="0"/>
                        <a:buChar char="•"/>
                      </a:pPr>
                      <a:r>
                        <a:rPr lang="en-US" sz="1000" baseline="0" dirty="0">
                          <a:solidFill>
                            <a:schemeClr val="bg1"/>
                          </a:solidFill>
                        </a:rPr>
                        <a:t>Key words highlighted</a:t>
                      </a:r>
                    </a:p>
                    <a:p>
                      <a:pPr marL="285750" indent="-285750">
                        <a:buFont typeface="Arial" panose="020B0604020202020204" pitchFamily="34" charset="0"/>
                        <a:buChar char="•"/>
                      </a:pPr>
                      <a:r>
                        <a:rPr lang="en-US" sz="1000" baseline="0" dirty="0">
                          <a:solidFill>
                            <a:schemeClr val="bg1"/>
                          </a:solidFill>
                        </a:rPr>
                        <a:t>Partner Talk</a:t>
                      </a:r>
                    </a:p>
                    <a:p>
                      <a:pPr marL="285750" indent="-285750">
                        <a:buFont typeface="Arial" panose="020B0604020202020204" pitchFamily="34" charset="0"/>
                        <a:buChar char="•"/>
                      </a:pPr>
                      <a:r>
                        <a:rPr lang="en-US" sz="1000" baseline="0" dirty="0">
                          <a:solidFill>
                            <a:schemeClr val="bg1"/>
                          </a:solidFill>
                        </a:rPr>
                        <a:t>Good listening prompts</a:t>
                      </a:r>
                    </a:p>
                    <a:p>
                      <a:endParaRPr lang="en-US" sz="800" dirty="0">
                        <a:solidFill>
                          <a:schemeClr val="bg1"/>
                        </a:solidFill>
                      </a:endParaRPr>
                    </a:p>
                  </a:txBody>
                  <a:tcPr>
                    <a:solidFill>
                      <a:schemeClr val="accent1">
                        <a:lumMod val="75000"/>
                      </a:schemeClr>
                    </a:solidFill>
                  </a:tcPr>
                </a:tc>
                <a:tc>
                  <a:txBody>
                    <a:bodyPr/>
                    <a:lstStyle/>
                    <a:p>
                      <a:pPr algn="ctr"/>
                      <a:r>
                        <a:rPr lang="en-GB" sz="1600" b="1" dirty="0">
                          <a:solidFill>
                            <a:schemeClr val="bg1"/>
                          </a:solidFill>
                        </a:rPr>
                        <a:t>Cognition</a:t>
                      </a:r>
                      <a:r>
                        <a:rPr lang="en-GB" sz="1600" b="1" baseline="0" dirty="0">
                          <a:solidFill>
                            <a:schemeClr val="bg1"/>
                          </a:solidFill>
                        </a:rPr>
                        <a:t> &amp; Learning</a:t>
                      </a:r>
                    </a:p>
                    <a:p>
                      <a:pPr marL="0" indent="0" algn="l">
                        <a:buFont typeface="Arial" panose="020B0604020202020204" pitchFamily="34" charset="0"/>
                        <a:buNone/>
                      </a:pPr>
                      <a:endParaRPr lang="en-GB" sz="800" b="0" baseline="0" dirty="0">
                        <a:solidFill>
                          <a:schemeClr val="bg1"/>
                        </a:solidFill>
                      </a:endParaRPr>
                    </a:p>
                    <a:p>
                      <a:pPr marL="0" indent="0" algn="l">
                        <a:buFont typeface="Arial" panose="020B0604020202020204" pitchFamily="34" charset="0"/>
                        <a:buNone/>
                      </a:pPr>
                      <a:endParaRPr lang="en-GB" sz="800" b="0" baseline="0" dirty="0">
                        <a:solidFill>
                          <a:schemeClr val="bg1"/>
                        </a:solidFill>
                      </a:endParaRPr>
                    </a:p>
                    <a:p>
                      <a:pPr marL="285750" indent="-285750" algn="l">
                        <a:buFont typeface="Arial" panose="020B0604020202020204" pitchFamily="34" charset="0"/>
                        <a:buChar char="•"/>
                      </a:pPr>
                      <a:r>
                        <a:rPr lang="en-GB" sz="1000" b="1" baseline="0" dirty="0">
                          <a:solidFill>
                            <a:schemeClr val="bg1"/>
                          </a:solidFill>
                        </a:rPr>
                        <a:t>Writing frames</a:t>
                      </a:r>
                    </a:p>
                    <a:p>
                      <a:pPr marL="285750" indent="-285750" algn="l">
                        <a:buFont typeface="Arial" panose="020B0604020202020204" pitchFamily="34" charset="0"/>
                        <a:buChar char="•"/>
                      </a:pPr>
                      <a:r>
                        <a:rPr lang="en-GB" sz="1000" b="1" baseline="0" dirty="0">
                          <a:solidFill>
                            <a:schemeClr val="bg1"/>
                          </a:solidFill>
                        </a:rPr>
                        <a:t>Differentiated success criteria</a:t>
                      </a:r>
                    </a:p>
                    <a:p>
                      <a:pPr marL="285750" indent="-285750" algn="l">
                        <a:buFont typeface="Arial" panose="020B0604020202020204" pitchFamily="34" charset="0"/>
                        <a:buChar char="•"/>
                      </a:pPr>
                      <a:r>
                        <a:rPr lang="en-GB" sz="1000" b="1" baseline="0" dirty="0">
                          <a:solidFill>
                            <a:schemeClr val="bg1"/>
                          </a:solidFill>
                        </a:rPr>
                        <a:t>Coloured overlays</a:t>
                      </a:r>
                    </a:p>
                    <a:p>
                      <a:pPr marL="285750" indent="-285750" algn="l">
                        <a:buFont typeface="Arial" panose="020B0604020202020204" pitchFamily="34" charset="0"/>
                        <a:buChar char="•"/>
                      </a:pPr>
                      <a:r>
                        <a:rPr lang="en-GB" sz="1000" b="1" baseline="0" dirty="0">
                          <a:solidFill>
                            <a:schemeClr val="bg1"/>
                          </a:solidFill>
                        </a:rPr>
                        <a:t>Different pens</a:t>
                      </a:r>
                    </a:p>
                    <a:p>
                      <a:pPr marL="285750" indent="-285750" algn="l">
                        <a:buFont typeface="Arial" panose="020B0604020202020204" pitchFamily="34" charset="0"/>
                        <a:buChar char="•"/>
                      </a:pPr>
                      <a:r>
                        <a:rPr lang="en-GB" sz="1000" b="1" baseline="0" dirty="0">
                          <a:solidFill>
                            <a:schemeClr val="bg1"/>
                          </a:solidFill>
                        </a:rPr>
                        <a:t>Sound mats</a:t>
                      </a:r>
                    </a:p>
                    <a:p>
                      <a:pPr marL="285750" indent="-285750" algn="l">
                        <a:buFont typeface="Arial" panose="020B0604020202020204" pitchFamily="34" charset="0"/>
                        <a:buChar char="•"/>
                      </a:pPr>
                      <a:r>
                        <a:rPr lang="en-GB" sz="1000" b="1" baseline="0" dirty="0">
                          <a:solidFill>
                            <a:schemeClr val="bg1"/>
                          </a:solidFill>
                        </a:rPr>
                        <a:t>Multi-sensory learning games</a:t>
                      </a:r>
                    </a:p>
                    <a:p>
                      <a:pPr marL="285750" indent="-285750" algn="l">
                        <a:buFont typeface="Arial" panose="020B0604020202020204" pitchFamily="34" charset="0"/>
                        <a:buChar char="•"/>
                      </a:pPr>
                      <a:r>
                        <a:rPr lang="en-GB" sz="1000" b="1" baseline="0" dirty="0">
                          <a:solidFill>
                            <a:schemeClr val="bg1"/>
                          </a:solidFill>
                        </a:rPr>
                        <a:t>Maths- number squares,lines,vocab, equipment</a:t>
                      </a:r>
                    </a:p>
                    <a:p>
                      <a:pPr marL="285750" indent="-285750" algn="l">
                        <a:buFont typeface="Arial" panose="020B0604020202020204" pitchFamily="34" charset="0"/>
                        <a:buChar char="•"/>
                      </a:pPr>
                      <a:r>
                        <a:rPr lang="en-GB" sz="1000" b="1" baseline="0" dirty="0">
                          <a:solidFill>
                            <a:schemeClr val="bg1"/>
                          </a:solidFill>
                        </a:rPr>
                        <a:t>Commonly needed information displayed- days of the week, months of the year</a:t>
                      </a:r>
                    </a:p>
                    <a:p>
                      <a:pPr marL="285750" indent="-285750" algn="l">
                        <a:buFont typeface="Arial" panose="020B0604020202020204" pitchFamily="34" charset="0"/>
                        <a:buChar char="•"/>
                      </a:pPr>
                      <a:r>
                        <a:rPr lang="en-GB" sz="1000" b="1" baseline="0" dirty="0">
                          <a:solidFill>
                            <a:schemeClr val="bg1"/>
                          </a:solidFill>
                        </a:rPr>
                        <a:t>Task management prompts</a:t>
                      </a:r>
                    </a:p>
                    <a:p>
                      <a:pPr marL="285750" indent="-285750" algn="l">
                        <a:buFont typeface="Arial" panose="020B0604020202020204" pitchFamily="34" charset="0"/>
                        <a:buChar char="•"/>
                      </a:pPr>
                      <a:r>
                        <a:rPr lang="en-GB" sz="1000" b="1" baseline="0" dirty="0">
                          <a:solidFill>
                            <a:schemeClr val="bg1"/>
                          </a:solidFill>
                        </a:rPr>
                        <a:t>Spelling aids-word mats,dictionaires ,spell checkers</a:t>
                      </a:r>
                    </a:p>
                    <a:p>
                      <a:pPr marL="285750" indent="-285750" algn="l">
                        <a:buFont typeface="Arial" panose="020B0604020202020204" pitchFamily="34" charset="0"/>
                        <a:buChar char="•"/>
                      </a:pPr>
                      <a:r>
                        <a:rPr lang="en-GB" sz="1000" b="1" baseline="0" dirty="0">
                          <a:solidFill>
                            <a:schemeClr val="bg1"/>
                          </a:solidFill>
                        </a:rPr>
                        <a:t>Phonics and maths catch-up sessions</a:t>
                      </a:r>
                    </a:p>
                    <a:p>
                      <a:pPr marL="285750" indent="-285750" algn="l">
                        <a:buFont typeface="Arial" panose="020B0604020202020204" pitchFamily="34" charset="0"/>
                        <a:buChar char="•"/>
                      </a:pPr>
                      <a:endParaRPr lang="en-GB" sz="800" b="0" baseline="0" dirty="0">
                        <a:solidFill>
                          <a:schemeClr val="bg1"/>
                        </a:solidFill>
                      </a:endParaRPr>
                    </a:p>
                  </a:txBody>
                  <a:tcPr>
                    <a:solidFill>
                      <a:schemeClr val="accent1">
                        <a:lumMod val="75000"/>
                      </a:schemeClr>
                    </a:solidFill>
                  </a:tcPr>
                </a:tc>
                <a:extLst>
                  <a:ext uri="{0D108BD9-81ED-4DB2-BD59-A6C34878D82A}">
                    <a16:rowId xmlns:a16="http://schemas.microsoft.com/office/drawing/2014/main" val="10000"/>
                  </a:ext>
                </a:extLst>
              </a:tr>
              <a:tr h="2137831">
                <a:tc>
                  <a:txBody>
                    <a:bodyPr/>
                    <a:lstStyle/>
                    <a:p>
                      <a:pPr algn="ctr"/>
                      <a:r>
                        <a:rPr lang="en-GB" sz="1600" b="1" dirty="0">
                          <a:solidFill>
                            <a:schemeClr val="bg1"/>
                          </a:solidFill>
                        </a:rPr>
                        <a:t>Social,</a:t>
                      </a:r>
                      <a:r>
                        <a:rPr lang="en-GB" sz="1600" b="1" baseline="0" dirty="0">
                          <a:solidFill>
                            <a:schemeClr val="bg1"/>
                          </a:solidFill>
                        </a:rPr>
                        <a:t> Emotional &amp; Mental Health Difficulties</a:t>
                      </a:r>
                    </a:p>
                    <a:p>
                      <a:pPr marL="285750" indent="-285750" algn="l">
                        <a:buFont typeface="Arial" panose="020B0604020202020204" pitchFamily="34" charset="0"/>
                        <a:buChar char="•"/>
                      </a:pPr>
                      <a:r>
                        <a:rPr lang="en-GB" sz="900" b="1" baseline="0" dirty="0">
                          <a:solidFill>
                            <a:schemeClr val="bg1"/>
                          </a:solidFill>
                        </a:rPr>
                        <a:t>Achievable targets</a:t>
                      </a:r>
                    </a:p>
                    <a:p>
                      <a:pPr marL="285750" indent="-285750" algn="l">
                        <a:buFont typeface="Arial" panose="020B0604020202020204" pitchFamily="34" charset="0"/>
                        <a:buChar char="•"/>
                      </a:pPr>
                      <a:r>
                        <a:rPr lang="en-GB" sz="900" b="1" baseline="0" dirty="0">
                          <a:solidFill>
                            <a:schemeClr val="bg1"/>
                          </a:solidFill>
                        </a:rPr>
                        <a:t>Being consistent</a:t>
                      </a:r>
                    </a:p>
                    <a:p>
                      <a:pPr marL="285750" indent="-285750" algn="l">
                        <a:buFont typeface="Arial" panose="020B0604020202020204" pitchFamily="34" charset="0"/>
                        <a:buChar char="•"/>
                      </a:pPr>
                      <a:r>
                        <a:rPr lang="en-GB" sz="900" b="1" baseline="0" dirty="0">
                          <a:solidFill>
                            <a:schemeClr val="bg1"/>
                          </a:solidFill>
                        </a:rPr>
                        <a:t>Differentiated success criteria</a:t>
                      </a:r>
                    </a:p>
                    <a:p>
                      <a:pPr marL="285750" indent="-285750" algn="l">
                        <a:buFont typeface="Arial" panose="020B0604020202020204" pitchFamily="34" charset="0"/>
                        <a:buChar char="•"/>
                      </a:pPr>
                      <a:r>
                        <a:rPr lang="en-GB" sz="900" b="1" baseline="0" dirty="0">
                          <a:solidFill>
                            <a:schemeClr val="bg1"/>
                          </a:solidFill>
                        </a:rPr>
                        <a:t>Time to talk to the teacher</a:t>
                      </a:r>
                    </a:p>
                    <a:p>
                      <a:pPr marL="285750" indent="-285750" algn="l">
                        <a:buFont typeface="Arial" panose="020B0604020202020204" pitchFamily="34" charset="0"/>
                        <a:buChar char="•"/>
                      </a:pPr>
                      <a:r>
                        <a:rPr lang="en-GB" sz="900" b="1" baseline="0" dirty="0">
                          <a:solidFill>
                            <a:schemeClr val="bg1"/>
                          </a:solidFill>
                        </a:rPr>
                        <a:t>House points, certificates, HT stickers</a:t>
                      </a:r>
                    </a:p>
                    <a:p>
                      <a:pPr marL="285750" indent="-285750" algn="l">
                        <a:buFont typeface="Arial" panose="020B0604020202020204" pitchFamily="34" charset="0"/>
                        <a:buChar char="•"/>
                      </a:pPr>
                      <a:r>
                        <a:rPr lang="en-GB" sz="900" b="1" baseline="0" dirty="0">
                          <a:solidFill>
                            <a:schemeClr val="bg1"/>
                          </a:solidFill>
                        </a:rPr>
                        <a:t>Quiet area in the class</a:t>
                      </a:r>
                    </a:p>
                    <a:p>
                      <a:pPr marL="285750" indent="-285750" algn="l">
                        <a:buFont typeface="Arial" panose="020B0604020202020204" pitchFamily="34" charset="0"/>
                        <a:buChar char="•"/>
                      </a:pPr>
                      <a:r>
                        <a:rPr lang="en-GB" sz="900" b="1" baseline="0" dirty="0">
                          <a:solidFill>
                            <a:schemeClr val="bg1"/>
                          </a:solidFill>
                        </a:rPr>
                        <a:t>Independent workstations</a:t>
                      </a:r>
                    </a:p>
                    <a:p>
                      <a:pPr marL="285750" indent="-285750" algn="l">
                        <a:buFont typeface="Arial" panose="020B0604020202020204" pitchFamily="34" charset="0"/>
                        <a:buChar char="•"/>
                      </a:pPr>
                      <a:r>
                        <a:rPr lang="en-GB" sz="900" b="1" baseline="0" dirty="0">
                          <a:solidFill>
                            <a:schemeClr val="bg1"/>
                          </a:solidFill>
                        </a:rPr>
                        <a:t>Visual timetables</a:t>
                      </a:r>
                    </a:p>
                    <a:p>
                      <a:pPr marL="285750" indent="-285750" algn="l">
                        <a:buFont typeface="Arial" panose="020B0604020202020204" pitchFamily="34" charset="0"/>
                        <a:buChar char="•"/>
                      </a:pPr>
                      <a:r>
                        <a:rPr lang="en-GB" sz="900" b="1" baseline="0" dirty="0">
                          <a:solidFill>
                            <a:schemeClr val="bg1"/>
                          </a:solidFill>
                        </a:rPr>
                        <a:t>Now/Next prompts</a:t>
                      </a:r>
                    </a:p>
                    <a:p>
                      <a:pPr marL="285750" indent="-285750" algn="l">
                        <a:buFont typeface="Arial" panose="020B0604020202020204" pitchFamily="34" charset="0"/>
                        <a:buChar char="•"/>
                      </a:pPr>
                      <a:r>
                        <a:rPr lang="en-GB" sz="900" b="1" baseline="0" dirty="0">
                          <a:solidFill>
                            <a:schemeClr val="bg1"/>
                          </a:solidFill>
                        </a:rPr>
                        <a:t>Nurture in the classroom</a:t>
                      </a:r>
                    </a:p>
                    <a:p>
                      <a:pPr marL="285750" indent="-285750" algn="l">
                        <a:buFont typeface="Arial" panose="020B0604020202020204" pitchFamily="34" charset="0"/>
                        <a:buChar char="•"/>
                      </a:pPr>
                      <a:r>
                        <a:rPr lang="en-GB" sz="900" b="1" baseline="0" dirty="0">
                          <a:solidFill>
                            <a:schemeClr val="bg1"/>
                          </a:solidFill>
                        </a:rPr>
                        <a:t>Access to Play Therapist</a:t>
                      </a:r>
                    </a:p>
                    <a:p>
                      <a:pPr marL="285750" indent="-285750" algn="l">
                        <a:buFont typeface="Arial" panose="020B0604020202020204" pitchFamily="34" charset="0"/>
                        <a:buChar char="•"/>
                      </a:pPr>
                      <a:r>
                        <a:rPr lang="en-GB" sz="900" b="1" baseline="0" dirty="0">
                          <a:solidFill>
                            <a:schemeClr val="bg1"/>
                          </a:solidFill>
                        </a:rPr>
                        <a:t>Beacon Behaviour Support </a:t>
                      </a:r>
                    </a:p>
                  </a:txBody>
                  <a:tcPr>
                    <a:solidFill>
                      <a:schemeClr val="accent1">
                        <a:lumMod val="75000"/>
                      </a:schemeClr>
                    </a:solidFill>
                  </a:tcPr>
                </a:tc>
                <a:tc>
                  <a:txBody>
                    <a:bodyPr/>
                    <a:lstStyle/>
                    <a:p>
                      <a:pPr algn="ctr"/>
                      <a:r>
                        <a:rPr lang="en-GB" sz="1600" b="1" dirty="0">
                          <a:solidFill>
                            <a:schemeClr val="bg1"/>
                          </a:solidFill>
                        </a:rPr>
                        <a:t>Sensory and/or Physical</a:t>
                      </a:r>
                    </a:p>
                    <a:p>
                      <a:pPr marL="171450" indent="-171450" algn="l">
                        <a:buFont typeface="Arial" panose="020B0604020202020204" pitchFamily="34" charset="0"/>
                        <a:buChar char="•"/>
                      </a:pPr>
                      <a:r>
                        <a:rPr lang="en-GB" sz="900" b="1" dirty="0">
                          <a:solidFill>
                            <a:schemeClr val="bg1"/>
                          </a:solidFill>
                        </a:rPr>
                        <a:t>Sloping boards</a:t>
                      </a:r>
                    </a:p>
                    <a:p>
                      <a:pPr marL="171450" indent="-171450" algn="l">
                        <a:buFont typeface="Arial" panose="020B0604020202020204" pitchFamily="34" charset="0"/>
                        <a:buChar char="•"/>
                      </a:pPr>
                      <a:r>
                        <a:rPr lang="en-GB" sz="900" b="1" dirty="0">
                          <a:solidFill>
                            <a:schemeClr val="bg1"/>
                          </a:solidFill>
                        </a:rPr>
                        <a:t>Different pens/pencils with grips</a:t>
                      </a:r>
                    </a:p>
                    <a:p>
                      <a:pPr marL="171450" indent="-171450" algn="l">
                        <a:buFont typeface="Arial" panose="020B0604020202020204" pitchFamily="34" charset="0"/>
                        <a:buChar char="•"/>
                      </a:pPr>
                      <a:r>
                        <a:rPr lang="en-GB" sz="900" b="1" dirty="0">
                          <a:solidFill>
                            <a:schemeClr val="bg1"/>
                          </a:solidFill>
                        </a:rPr>
                        <a:t>Spring loaded scissors</a:t>
                      </a:r>
                    </a:p>
                    <a:p>
                      <a:pPr marL="171450" indent="-171450" algn="l">
                        <a:buFont typeface="Arial" panose="020B0604020202020204" pitchFamily="34" charset="0"/>
                        <a:buChar char="•"/>
                      </a:pPr>
                      <a:r>
                        <a:rPr lang="en-GB" sz="900" b="1" dirty="0">
                          <a:solidFill>
                            <a:schemeClr val="bg1"/>
                          </a:solidFill>
                        </a:rPr>
                        <a:t>Sitting</a:t>
                      </a:r>
                      <a:r>
                        <a:rPr lang="en-GB" sz="900" b="1" baseline="0" dirty="0">
                          <a:solidFill>
                            <a:schemeClr val="bg1"/>
                          </a:solidFill>
                        </a:rPr>
                        <a:t> arrangements in the class- good posture ,footrests, seat wedges etc.</a:t>
                      </a:r>
                      <a:endParaRPr lang="en-GB" sz="900" b="1" dirty="0">
                        <a:solidFill>
                          <a:schemeClr val="bg1"/>
                        </a:solidFill>
                      </a:endParaRPr>
                    </a:p>
                    <a:p>
                      <a:pPr marL="171450" indent="-171450" algn="l">
                        <a:buFont typeface="Arial" panose="020B0604020202020204" pitchFamily="34" charset="0"/>
                        <a:buChar char="•"/>
                      </a:pPr>
                      <a:r>
                        <a:rPr lang="en-GB" sz="900" b="1" dirty="0">
                          <a:solidFill>
                            <a:schemeClr val="bg1"/>
                          </a:solidFill>
                        </a:rPr>
                        <a:t>Quiet area in the classroom</a:t>
                      </a:r>
                    </a:p>
                    <a:p>
                      <a:pPr marL="171450" indent="-171450" algn="l">
                        <a:buFont typeface="Arial" panose="020B0604020202020204" pitchFamily="34" charset="0"/>
                        <a:buChar char="•"/>
                      </a:pPr>
                      <a:r>
                        <a:rPr lang="en-GB" sz="900" b="1" dirty="0">
                          <a:solidFill>
                            <a:schemeClr val="bg1"/>
                          </a:solidFill>
                        </a:rPr>
                        <a:t>Dough Disco/Gym</a:t>
                      </a:r>
                      <a:r>
                        <a:rPr lang="en-GB" sz="900" b="1" baseline="0" dirty="0">
                          <a:solidFill>
                            <a:schemeClr val="bg1"/>
                          </a:solidFill>
                        </a:rPr>
                        <a:t> interventions</a:t>
                      </a:r>
                    </a:p>
                    <a:p>
                      <a:pPr marL="171450" indent="-171450" algn="l">
                        <a:buFont typeface="Arial" panose="020B0604020202020204" pitchFamily="34" charset="0"/>
                        <a:buChar char="•"/>
                      </a:pPr>
                      <a:r>
                        <a:rPr lang="en-GB" sz="900" b="1" baseline="0" dirty="0">
                          <a:solidFill>
                            <a:schemeClr val="bg1"/>
                          </a:solidFill>
                        </a:rPr>
                        <a:t>Health Care Plans</a:t>
                      </a:r>
                    </a:p>
                    <a:p>
                      <a:pPr marL="171450" indent="-171450" algn="l">
                        <a:buFont typeface="Arial" panose="020B0604020202020204" pitchFamily="34" charset="0"/>
                        <a:buChar char="•"/>
                      </a:pPr>
                      <a:r>
                        <a:rPr lang="en-GB" sz="900" b="1" baseline="0" dirty="0">
                          <a:solidFill>
                            <a:schemeClr val="bg1"/>
                          </a:solidFill>
                        </a:rPr>
                        <a:t>Risk assessments for physical needs</a:t>
                      </a:r>
                    </a:p>
                    <a:p>
                      <a:pPr marL="171450" indent="-171450" algn="l">
                        <a:buFont typeface="Arial" panose="020B0604020202020204" pitchFamily="34" charset="0"/>
                        <a:buChar char="•"/>
                      </a:pPr>
                      <a:r>
                        <a:rPr lang="en-GB" sz="900" b="1" baseline="0" dirty="0">
                          <a:solidFill>
                            <a:schemeClr val="bg1"/>
                          </a:solidFill>
                        </a:rPr>
                        <a:t>Sensory boxes</a:t>
                      </a:r>
                    </a:p>
                    <a:p>
                      <a:pPr marL="171450" indent="-171450" algn="l">
                        <a:buFont typeface="Arial" panose="020B0604020202020204" pitchFamily="34" charset="0"/>
                        <a:buChar char="•"/>
                      </a:pPr>
                      <a:r>
                        <a:rPr lang="en-GB" sz="900" b="1" baseline="0" dirty="0">
                          <a:solidFill>
                            <a:schemeClr val="bg1"/>
                          </a:solidFill>
                        </a:rPr>
                        <a:t>Regular rest / movement breaks</a:t>
                      </a:r>
                    </a:p>
                    <a:p>
                      <a:pPr marL="171450" indent="-171450" algn="l">
                        <a:buFont typeface="Arial" panose="020B0604020202020204" pitchFamily="34" charset="0"/>
                        <a:buChar char="•"/>
                      </a:pPr>
                      <a:r>
                        <a:rPr lang="en-GB" sz="900" b="1" baseline="0" dirty="0">
                          <a:solidFill>
                            <a:schemeClr val="bg1"/>
                          </a:solidFill>
                        </a:rPr>
                        <a:t>Equipment changes and support</a:t>
                      </a:r>
                    </a:p>
                    <a:p>
                      <a:pPr marL="171450" indent="-171450" algn="l">
                        <a:buFont typeface="Arial" panose="020B0604020202020204" pitchFamily="34" charset="0"/>
                        <a:buChar char="•"/>
                      </a:pPr>
                      <a:r>
                        <a:rPr lang="en-GB" sz="900" b="1" baseline="0" dirty="0">
                          <a:solidFill>
                            <a:schemeClr val="bg1"/>
                          </a:solidFill>
                        </a:rPr>
                        <a:t>Sensory resources including fiddles and chair bands</a:t>
                      </a:r>
                    </a:p>
                  </a:txBody>
                  <a:tcPr>
                    <a:solidFill>
                      <a:schemeClr val="accent1">
                        <a:lumMod val="75000"/>
                      </a:schemeClr>
                    </a:solidFill>
                  </a:tcPr>
                </a:tc>
                <a:extLst>
                  <a:ext uri="{0D108BD9-81ED-4DB2-BD59-A6C34878D82A}">
                    <a16:rowId xmlns:a16="http://schemas.microsoft.com/office/drawing/2014/main" val="10001"/>
                  </a:ext>
                </a:extLst>
              </a:tr>
            </a:tbl>
          </a:graphicData>
        </a:graphic>
      </p:graphicFrame>
      <p:pic>
        <p:nvPicPr>
          <p:cNvPr id="5" name="Picture 2" descr="Warton Nethersole's C.E. Primary School">
            <a:extLst>
              <a:ext uri="{FF2B5EF4-FFF2-40B4-BE49-F238E27FC236}">
                <a16:creationId xmlns:a16="http://schemas.microsoft.com/office/drawing/2014/main" id="{CD0E7B05-8A31-F20C-3269-F51DE5BA92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32898" y="5634479"/>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3203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r>
              <a:rPr lang="en-GB" sz="4800" b="1" dirty="0">
                <a:solidFill>
                  <a:schemeClr val="accent1"/>
                </a:solidFill>
              </a:rPr>
              <a:t>Support available for children with SEND at Warton </a:t>
            </a:r>
            <a:r>
              <a:rPr lang="en-GB" sz="4800" b="1" dirty="0" err="1">
                <a:solidFill>
                  <a:schemeClr val="accent1"/>
                </a:solidFill>
              </a:rPr>
              <a:t>Nethersole’s</a:t>
            </a:r>
            <a:endParaRPr lang="en-GB" sz="4800" b="1" dirty="0">
              <a:solidFill>
                <a:schemeClr val="accent1"/>
              </a:solidFill>
            </a:endParaRP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fontScale="92500" lnSpcReduction="10000"/>
          </a:bodyPr>
          <a:lstStyle/>
          <a:p>
            <a:pPr marL="285750" indent="-285750" algn="l">
              <a:buClr>
                <a:schemeClr val="bg1"/>
              </a:buClr>
              <a:buFont typeface="Arial" panose="020B0604020202020204" pitchFamily="34" charset="0"/>
              <a:buChar char="•"/>
            </a:pPr>
            <a:r>
              <a:rPr lang="en-GB" sz="2000" dirty="0"/>
              <a:t>Our teachers adapt what they are teaching or the way they are teaching to help children learn and progress in the best way possible. </a:t>
            </a:r>
          </a:p>
          <a:p>
            <a:pPr marL="285750" indent="-285750" algn="l">
              <a:buClr>
                <a:schemeClr val="bg1"/>
              </a:buClr>
              <a:buFont typeface="Arial" panose="020B0604020202020204" pitchFamily="34" charset="0"/>
              <a:buChar char="•"/>
            </a:pPr>
            <a:r>
              <a:rPr lang="en-GB" sz="2000" dirty="0"/>
              <a:t>Extra support can be given in a small group by the teacher or a teaching assistant. This kind of support is provided in the classroom.</a:t>
            </a:r>
          </a:p>
          <a:p>
            <a:pPr marL="285750" indent="-285750" algn="l">
              <a:buClr>
                <a:schemeClr val="bg1"/>
              </a:buClr>
              <a:buFont typeface="Arial" panose="020B0604020202020204" pitchFamily="34" charset="0"/>
              <a:buChar char="•"/>
            </a:pPr>
            <a:r>
              <a:rPr lang="en-GB" sz="2000" dirty="0"/>
              <a:t>Extra support can also be given to children by an adult for short times during the day, or over a week to support them to learn specific skills.</a:t>
            </a:r>
          </a:p>
          <a:p>
            <a:pPr marL="285750" indent="-285750" algn="l">
              <a:buClr>
                <a:schemeClr val="bg1"/>
              </a:buClr>
              <a:buFont typeface="Arial" panose="020B0604020202020204" pitchFamily="34" charset="0"/>
              <a:buChar char="•"/>
            </a:pPr>
            <a:r>
              <a:rPr lang="en-GB" sz="2000" dirty="0"/>
              <a:t>Children with special educational needs and /or disabilities will often have individual education plan targets that show what they need help with.</a:t>
            </a:r>
          </a:p>
          <a:p>
            <a:pPr marL="285750" indent="-285750" algn="l">
              <a:buClr>
                <a:schemeClr val="bg1"/>
              </a:buClr>
              <a:buFont typeface="Arial" panose="020B0604020202020204" pitchFamily="34" charset="0"/>
              <a:buChar char="•"/>
            </a:pPr>
            <a:r>
              <a:rPr lang="en-GB" sz="2000" dirty="0"/>
              <a:t>The school will seek advice from external professionals if required.</a:t>
            </a:r>
          </a:p>
          <a:p>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14</a:t>
            </a:fld>
            <a:endParaRPr lang="en-GB"/>
          </a:p>
        </p:txBody>
      </p:sp>
      <p:pic>
        <p:nvPicPr>
          <p:cNvPr id="4" name="Picture 2" descr="Warton Nethersole's C.E. Primary School">
            <a:extLst>
              <a:ext uri="{FF2B5EF4-FFF2-40B4-BE49-F238E27FC236}">
                <a16:creationId xmlns:a16="http://schemas.microsoft.com/office/drawing/2014/main" id="{E5C5CE26-95AF-8059-0AF5-37BC32BBD8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0893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br>
              <a:rPr lang="en-GB" sz="4800" b="1" dirty="0">
                <a:solidFill>
                  <a:schemeClr val="accent1"/>
                </a:solidFill>
              </a:rPr>
            </a:br>
            <a:br>
              <a:rPr lang="en-GB" sz="4800" b="1" dirty="0">
                <a:solidFill>
                  <a:schemeClr val="accent1"/>
                </a:solidFill>
              </a:rPr>
            </a:br>
            <a:r>
              <a:rPr lang="en-GB" sz="4800" b="1" dirty="0">
                <a:solidFill>
                  <a:schemeClr val="accent1"/>
                </a:solidFill>
              </a:rPr>
              <a:t>Staff Training for SEND pupils</a:t>
            </a:r>
            <a:br>
              <a:rPr lang="en-GB" sz="4800" b="1" i="1" dirty="0">
                <a:solidFill>
                  <a:srgbClr val="941100"/>
                </a:solidFill>
              </a:rPr>
            </a:br>
            <a:endParaRPr lang="en-GB" sz="4800" b="1" dirty="0">
              <a:solidFill>
                <a:schemeClr val="accent1"/>
              </a:solidFill>
            </a:endParaRP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a:bodyPr>
          <a:lstStyle/>
          <a:p>
            <a:pPr algn="l"/>
            <a:r>
              <a:rPr lang="en-GB" sz="2000" dirty="0"/>
              <a:t>In line with the Code of Practice, all staff at Warton </a:t>
            </a:r>
            <a:r>
              <a:rPr lang="en-GB" sz="2000" dirty="0" err="1"/>
              <a:t>Nethersole’s</a:t>
            </a:r>
            <a:r>
              <a:rPr lang="en-GB" sz="2000" dirty="0"/>
              <a:t> are involved in supporting pupils with special educational needs, disabilities and medical needs, so we make sure that staff have training to help them do this. </a:t>
            </a:r>
          </a:p>
          <a:p>
            <a:pPr algn="l"/>
            <a:r>
              <a:rPr lang="en-GB" sz="2000" dirty="0"/>
              <a:t>Our SENCO and SLT provide all staff in school with specialist support, training and advice.</a:t>
            </a:r>
          </a:p>
          <a:p>
            <a:pPr algn="l"/>
            <a:r>
              <a:rPr lang="en-GB" sz="2000" dirty="0"/>
              <a:t>We also receive focussed CPD from Warwickshire Local Authority and from BDMAT as well as Beacon Support. </a:t>
            </a:r>
          </a:p>
          <a:p>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15</a:t>
            </a:fld>
            <a:endParaRPr lang="en-GB"/>
          </a:p>
        </p:txBody>
      </p:sp>
      <p:pic>
        <p:nvPicPr>
          <p:cNvPr id="4" name="Picture 2" descr="Warton Nethersole's C.E. Primary School">
            <a:extLst>
              <a:ext uri="{FF2B5EF4-FFF2-40B4-BE49-F238E27FC236}">
                <a16:creationId xmlns:a16="http://schemas.microsoft.com/office/drawing/2014/main" id="{2E02A796-818A-71E8-1D1F-858209FCB4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2002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br>
              <a:rPr lang="en-GB" sz="4800" b="1" dirty="0">
                <a:solidFill>
                  <a:schemeClr val="accent1"/>
                </a:solidFill>
              </a:rPr>
            </a:br>
            <a:br>
              <a:rPr lang="en-GB" sz="4800" b="1" dirty="0">
                <a:solidFill>
                  <a:schemeClr val="accent1"/>
                </a:solidFill>
              </a:rPr>
            </a:br>
            <a:r>
              <a:rPr lang="en-GB" sz="4800" b="1" dirty="0">
                <a:solidFill>
                  <a:schemeClr val="accent1"/>
                </a:solidFill>
              </a:rPr>
              <a:t>How will teaching be adapted for my child with SEN?</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a:bodyPr>
          <a:lstStyle/>
          <a:p>
            <a:pPr marL="285750" indent="-285750" algn="l">
              <a:buClr>
                <a:schemeClr val="bg1"/>
              </a:buClr>
              <a:buFont typeface="Arial" panose="020B0604020202020204" pitchFamily="34" charset="0"/>
              <a:buChar char="•"/>
            </a:pPr>
            <a:r>
              <a:rPr lang="en-GB" sz="2000" dirty="0"/>
              <a:t>Class teachers plan lessons according to the specific needs of all groups of children in their class, and will ensure that your child’s needs are met.</a:t>
            </a:r>
          </a:p>
          <a:p>
            <a:pPr marL="285750" indent="-285750" algn="l">
              <a:buClr>
                <a:schemeClr val="bg1"/>
              </a:buClr>
              <a:buFont typeface="Arial" panose="020B0604020202020204" pitchFamily="34" charset="0"/>
              <a:buChar char="•"/>
            </a:pPr>
            <a:r>
              <a:rPr lang="en-GB" sz="2000" dirty="0"/>
              <a:t>Specially trained staff will provide support through one to one or small group work.</a:t>
            </a:r>
          </a:p>
          <a:p>
            <a:pPr marL="285750" indent="-285750" algn="l">
              <a:buClr>
                <a:schemeClr val="bg1"/>
              </a:buClr>
              <a:buFont typeface="Arial" panose="020B0604020202020204" pitchFamily="34" charset="0"/>
              <a:buChar char="•"/>
            </a:pPr>
            <a:r>
              <a:rPr lang="en-GB" sz="2000" dirty="0"/>
              <a:t>Specific resources and strategies will be used to support your child to enable them to make continuous provision from their individual starting point.</a:t>
            </a:r>
          </a:p>
          <a:p>
            <a:pPr marL="285750" indent="-285750" algn="l">
              <a:buClr>
                <a:schemeClr val="bg1"/>
              </a:buClr>
              <a:buFont typeface="Arial" panose="020B0604020202020204" pitchFamily="34" charset="0"/>
              <a:buChar char="•"/>
            </a:pPr>
            <a:r>
              <a:rPr lang="en-GB" sz="2000" dirty="0"/>
              <a:t>Planning and teaching will be adapted on a daily basis, if needed , to meet your child’s learning needs.</a:t>
            </a:r>
          </a:p>
          <a:p>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16</a:t>
            </a:fld>
            <a:endParaRPr lang="en-GB"/>
          </a:p>
        </p:txBody>
      </p:sp>
      <p:pic>
        <p:nvPicPr>
          <p:cNvPr id="4" name="Picture 2" descr="Warton Nethersole's C.E. Primary School">
            <a:extLst>
              <a:ext uri="{FF2B5EF4-FFF2-40B4-BE49-F238E27FC236}">
                <a16:creationId xmlns:a16="http://schemas.microsoft.com/office/drawing/2014/main" id="{7E127DE6-2CE3-D1D9-601B-C8D9D52F34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7102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br>
              <a:rPr lang="en-GB" sz="4800" b="1" dirty="0">
                <a:solidFill>
                  <a:schemeClr val="accent1"/>
                </a:solidFill>
              </a:rPr>
            </a:br>
            <a:br>
              <a:rPr lang="en-GB" sz="4800" b="1" dirty="0">
                <a:solidFill>
                  <a:schemeClr val="accent1"/>
                </a:solidFill>
              </a:rPr>
            </a:br>
            <a:r>
              <a:rPr lang="en-GB" sz="4800" b="1" dirty="0">
                <a:solidFill>
                  <a:schemeClr val="accent1"/>
                </a:solidFill>
              </a:rPr>
              <a:t>How do we involve children in decisions?</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fontScale="70000" lnSpcReduction="20000"/>
          </a:bodyPr>
          <a:lstStyle/>
          <a:p>
            <a:pPr algn="l"/>
            <a:r>
              <a:rPr lang="en-GB" sz="2000" dirty="0"/>
              <a:t>We aim for all children in our school to have a voice about what happens in their school. For children with Special Educational Needs we use a variety of strategies to support this including:</a:t>
            </a:r>
          </a:p>
          <a:p>
            <a:pPr marL="285750" indent="-285750" algn="l">
              <a:buClr>
                <a:schemeClr val="bg1"/>
              </a:buClr>
              <a:buFont typeface="Arial" panose="020B0604020202020204" pitchFamily="34" charset="0"/>
              <a:buChar char="•"/>
            </a:pPr>
            <a:r>
              <a:rPr lang="en-GB" sz="2000" dirty="0"/>
              <a:t>Involving the children in the IEP process through them sharing their strengths and ambitions</a:t>
            </a:r>
          </a:p>
          <a:p>
            <a:pPr marL="285750" indent="-285750" algn="l">
              <a:buClr>
                <a:schemeClr val="bg1"/>
              </a:buClr>
              <a:buFont typeface="Arial" panose="020B0604020202020204" pitchFamily="34" charset="0"/>
              <a:buChar char="•"/>
            </a:pPr>
            <a:r>
              <a:rPr lang="en-GB" sz="2000" dirty="0"/>
              <a:t>Using Self and Peer assessment within the classroom</a:t>
            </a:r>
          </a:p>
          <a:p>
            <a:pPr marL="285750" indent="-285750" algn="l">
              <a:buClr>
                <a:schemeClr val="bg1"/>
              </a:buClr>
              <a:buFont typeface="Arial" panose="020B0604020202020204" pitchFamily="34" charset="0"/>
              <a:buChar char="•"/>
            </a:pPr>
            <a:r>
              <a:rPr lang="en-GB" sz="2000" dirty="0"/>
              <a:t>Ensuring the children have opportunities to work with a range of their peers</a:t>
            </a:r>
          </a:p>
          <a:p>
            <a:pPr marL="285750" indent="-285750" algn="l">
              <a:buClr>
                <a:schemeClr val="bg1"/>
              </a:buClr>
              <a:buFont typeface="Arial" panose="020B0604020202020204" pitchFamily="34" charset="0"/>
              <a:buChar char="•"/>
            </a:pPr>
            <a:r>
              <a:rPr lang="en-GB" sz="2000" dirty="0"/>
              <a:t>Ensuring the children have a designated adult- key worker to go to if they need help educationally, socially or emotionally</a:t>
            </a:r>
          </a:p>
          <a:p>
            <a:pPr marL="285750" indent="-285750" algn="l">
              <a:buClr>
                <a:schemeClr val="bg1"/>
              </a:buClr>
              <a:buFont typeface="Arial" panose="020B0604020202020204" pitchFamily="34" charset="0"/>
              <a:buChar char="•"/>
            </a:pPr>
            <a:r>
              <a:rPr lang="en-GB" sz="2000" dirty="0"/>
              <a:t>Providing opportunities to become involved in the School Council </a:t>
            </a:r>
          </a:p>
          <a:p>
            <a:pPr marL="285750" indent="-285750" algn="l">
              <a:buClr>
                <a:schemeClr val="bg1"/>
              </a:buClr>
              <a:buFont typeface="Arial" panose="020B0604020202020204" pitchFamily="34" charset="0"/>
              <a:buChar char="•"/>
            </a:pPr>
            <a:r>
              <a:rPr lang="en-GB" sz="2000" dirty="0"/>
              <a:t>Using personalised behaviour charts where appropriate</a:t>
            </a:r>
          </a:p>
          <a:p>
            <a:pPr marL="285750" indent="-285750" algn="l">
              <a:buClr>
                <a:schemeClr val="bg1"/>
              </a:buClr>
              <a:buFont typeface="Arial" panose="020B0604020202020204" pitchFamily="34" charset="0"/>
              <a:buChar char="•"/>
            </a:pPr>
            <a:r>
              <a:rPr lang="en-GB" sz="2000" dirty="0"/>
              <a:t>Providing visual timetables in all classrooms</a:t>
            </a:r>
          </a:p>
          <a:p>
            <a:pPr marL="285750" indent="-285750" algn="l">
              <a:buClr>
                <a:schemeClr val="bg1"/>
              </a:buClr>
              <a:buFont typeface="Arial" panose="020B0604020202020204" pitchFamily="34" charset="0"/>
              <a:buChar char="•"/>
            </a:pPr>
            <a:r>
              <a:rPr lang="en-GB" sz="2000" dirty="0"/>
              <a:t>Providing prompt cards to enable the children to experience greater independence</a:t>
            </a:r>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17</a:t>
            </a:fld>
            <a:endParaRPr lang="en-GB"/>
          </a:p>
        </p:txBody>
      </p:sp>
      <p:pic>
        <p:nvPicPr>
          <p:cNvPr id="4" name="Picture 2" descr="Warton Nethersole's C.E. Primary School">
            <a:extLst>
              <a:ext uri="{FF2B5EF4-FFF2-40B4-BE49-F238E27FC236}">
                <a16:creationId xmlns:a16="http://schemas.microsoft.com/office/drawing/2014/main" id="{C3C086F2-B945-16B4-6C7A-B65DBDA2BB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74799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br>
              <a:rPr lang="en-GB" sz="4800" b="1" dirty="0">
                <a:solidFill>
                  <a:schemeClr val="accent1"/>
                </a:solidFill>
              </a:rPr>
            </a:br>
            <a:br>
              <a:rPr lang="en-GB" sz="4800" b="1" dirty="0">
                <a:solidFill>
                  <a:schemeClr val="accent1"/>
                </a:solidFill>
              </a:rPr>
            </a:br>
            <a:r>
              <a:rPr lang="en-GB" sz="4800" b="1" dirty="0">
                <a:solidFill>
                  <a:schemeClr val="accent1"/>
                </a:solidFill>
              </a:rPr>
              <a:t>What support do we offer parents of children with SEN?</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a:bodyPr>
          <a:lstStyle/>
          <a:p>
            <a:pPr marL="285750" indent="-285750" algn="l">
              <a:buClr>
                <a:schemeClr val="bg1"/>
              </a:buClr>
              <a:buFont typeface="Arial" panose="020B0604020202020204" pitchFamily="34" charset="0"/>
              <a:buChar char="•"/>
            </a:pPr>
            <a:r>
              <a:rPr lang="en-GB" sz="1800" dirty="0"/>
              <a:t>As part of our open-door policy the class teacher is regularly available to discuss your child's progress or any concerns. Please either send a message on Tapestry or email the school office.</a:t>
            </a:r>
          </a:p>
          <a:p>
            <a:pPr marL="285750" indent="-285750" algn="l">
              <a:buClr>
                <a:schemeClr val="bg1"/>
              </a:buClr>
              <a:buFont typeface="Arial" panose="020B0604020202020204" pitchFamily="34" charset="0"/>
              <a:buChar char="•"/>
            </a:pPr>
            <a:r>
              <a:rPr lang="en-GB" sz="1800" dirty="0"/>
              <a:t>The SENCO or Headteacher are available to meet with you by </a:t>
            </a:r>
            <a:r>
              <a:rPr lang="en-GB" sz="1800"/>
              <a:t>prior appointment </a:t>
            </a:r>
            <a:r>
              <a:rPr lang="en-GB" sz="1800" dirty="0"/>
              <a:t>to discuss your child’s progress or any concerns/worries you may have.</a:t>
            </a:r>
          </a:p>
          <a:p>
            <a:pPr marL="285750" indent="-285750" algn="l">
              <a:buClr>
                <a:schemeClr val="bg1"/>
              </a:buClr>
              <a:buFont typeface="Arial" panose="020B0604020202020204" pitchFamily="34" charset="0"/>
              <a:buChar char="•"/>
            </a:pPr>
            <a:r>
              <a:rPr lang="en-GB" sz="1800" dirty="0"/>
              <a:t>Your child’s provision will be reviewed with your involvement each term.</a:t>
            </a:r>
          </a:p>
          <a:p>
            <a:pPr marL="285750" indent="-285750" algn="l">
              <a:buClr>
                <a:schemeClr val="bg1"/>
              </a:buClr>
              <a:buFont typeface="Arial" panose="020B0604020202020204" pitchFamily="34" charset="0"/>
              <a:buChar char="•"/>
            </a:pPr>
            <a:r>
              <a:rPr lang="en-GB" sz="1800" dirty="0"/>
              <a:t>Homework (such as spellings) will be adjusted to meet your child’s individual needs.</a:t>
            </a:r>
          </a:p>
          <a:p>
            <a:pPr algn="l"/>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18</a:t>
            </a:fld>
            <a:endParaRPr lang="en-GB"/>
          </a:p>
        </p:txBody>
      </p:sp>
      <p:pic>
        <p:nvPicPr>
          <p:cNvPr id="4" name="Picture 2" descr="Warton Nethersole's C.E. Primary School">
            <a:extLst>
              <a:ext uri="{FF2B5EF4-FFF2-40B4-BE49-F238E27FC236}">
                <a16:creationId xmlns:a16="http://schemas.microsoft.com/office/drawing/2014/main" id="{DB393B44-4A4F-176D-7811-282CD791CC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2417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br>
              <a:rPr lang="en-GB" sz="4800" b="1" dirty="0">
                <a:solidFill>
                  <a:schemeClr val="accent1"/>
                </a:solidFill>
              </a:rPr>
            </a:br>
            <a:br>
              <a:rPr lang="en-GB" sz="4800" b="1" dirty="0">
                <a:solidFill>
                  <a:schemeClr val="accent1"/>
                </a:solidFill>
              </a:rPr>
            </a:br>
            <a:r>
              <a:rPr lang="en-GB" sz="4800" b="1" dirty="0">
                <a:solidFill>
                  <a:schemeClr val="accent1"/>
                </a:solidFill>
              </a:rPr>
              <a:t>Transition</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fontScale="77500" lnSpcReduction="20000"/>
          </a:bodyPr>
          <a:lstStyle/>
          <a:p>
            <a:r>
              <a:rPr lang="en-GB" sz="2000" b="1" dirty="0"/>
              <a:t>We aim to make times of transition as easy as possible for the children in our school. </a:t>
            </a:r>
            <a:br>
              <a:rPr lang="en-GB" sz="2000" b="1" dirty="0"/>
            </a:br>
            <a:r>
              <a:rPr lang="en-GB" sz="2000" b="1" dirty="0"/>
              <a:t>If appropriate, when starting at our school we:</a:t>
            </a:r>
          </a:p>
          <a:p>
            <a:pPr lvl="0" algn="l"/>
            <a:r>
              <a:rPr lang="en-GB" sz="1800" dirty="0"/>
              <a:t>Meet with the child and their parents/carers to talk about their needs and answer any questions about our school.</a:t>
            </a:r>
          </a:p>
          <a:p>
            <a:pPr lvl="0" algn="l"/>
            <a:r>
              <a:rPr lang="en-GB" sz="1800" dirty="0"/>
              <a:t>When children are starting in Reception we carry out home visits and visits to Nursery/Pre School settings.</a:t>
            </a:r>
          </a:p>
          <a:p>
            <a:pPr lvl="0" algn="l"/>
            <a:r>
              <a:rPr lang="en-GB" sz="1800" dirty="0"/>
              <a:t>Read reports from people who have worked with the child.</a:t>
            </a:r>
          </a:p>
          <a:p>
            <a:pPr lvl="0" algn="l"/>
            <a:r>
              <a:rPr lang="en-GB" sz="1800" dirty="0"/>
              <a:t>Arrange visits to our school so the child gets to experience it before they start properly.</a:t>
            </a:r>
          </a:p>
          <a:p>
            <a:pPr lvl="0"/>
            <a:r>
              <a:rPr lang="en-GB" sz="2000" b="1" dirty="0"/>
              <a:t>Based on needs, when moving to a new year group we</a:t>
            </a:r>
            <a:r>
              <a:rPr lang="en-GB" sz="1800" dirty="0"/>
              <a:t>:</a:t>
            </a:r>
          </a:p>
          <a:p>
            <a:pPr lvl="0" algn="l">
              <a:buClr>
                <a:schemeClr val="bg1"/>
              </a:buClr>
            </a:pPr>
            <a:r>
              <a:rPr lang="en-GB" sz="1800" dirty="0"/>
              <a:t>Introduce the child to their new teacher and support staff during transition morning. Children with additional needs have the opportunity for further visits to see new teachers and classrooms as and when needed.</a:t>
            </a:r>
          </a:p>
          <a:p>
            <a:pPr lvl="0" algn="l">
              <a:buClr>
                <a:schemeClr val="bg1"/>
              </a:buClr>
            </a:pPr>
            <a:r>
              <a:rPr lang="en-GB" sz="1800" dirty="0"/>
              <a:t>Hold transition meetings between teachers to pass on key information and targets that will ensure a smooth transition can take place.</a:t>
            </a:r>
          </a:p>
          <a:p>
            <a:pPr algn="l"/>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19</a:t>
            </a:fld>
            <a:endParaRPr lang="en-GB"/>
          </a:p>
        </p:txBody>
      </p:sp>
      <p:pic>
        <p:nvPicPr>
          <p:cNvPr id="4" name="Picture 2" descr="Warton Nethersole's C.E. Primary School">
            <a:extLst>
              <a:ext uri="{FF2B5EF4-FFF2-40B4-BE49-F238E27FC236}">
                <a16:creationId xmlns:a16="http://schemas.microsoft.com/office/drawing/2014/main" id="{03387E0C-3764-1E16-B7AA-BB15E2AD10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4105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4"/>
          </p:nvPr>
        </p:nvSpPr>
        <p:spPr>
          <a:xfrm>
            <a:off x="10153276" y="6356350"/>
            <a:ext cx="1657723" cy="365125"/>
          </a:xfrm>
        </p:spPr>
        <p:txBody>
          <a:bodyPr rtlCol="0"/>
          <a:lstStyle/>
          <a:p>
            <a:pPr rtl="0"/>
            <a:fld id="{294A09A9-5501-47C1-A89A-A340965A2BE2}" type="slidenum">
              <a:rPr lang="en-GB" smtClean="0"/>
              <a:pPr/>
              <a:t>2</a:t>
            </a:fld>
            <a:endParaRPr lang="en-GB"/>
          </a:p>
        </p:txBody>
      </p:sp>
      <p:pic>
        <p:nvPicPr>
          <p:cNvPr id="2050" name="Picture 2">
            <a:extLst>
              <a:ext uri="{FF2B5EF4-FFF2-40B4-BE49-F238E27FC236}">
                <a16:creationId xmlns:a16="http://schemas.microsoft.com/office/drawing/2014/main" id="{AC1C4DFE-7E75-2517-430C-9013A405D68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064" r="1297"/>
          <a:stretch/>
        </p:blipFill>
        <p:spPr bwMode="auto">
          <a:xfrm>
            <a:off x="749029" y="319088"/>
            <a:ext cx="9523379" cy="3219450"/>
          </a:xfrm>
          <a:prstGeom prst="rect">
            <a:avLst/>
          </a:prstGeom>
          <a:noFill/>
          <a:effectLst>
            <a:softEdge rad="31750"/>
          </a:effectLst>
          <a:extLst>
            <a:ext uri="{909E8E84-426E-40DD-AFC4-6F175D3DCCD1}">
              <a14:hiddenFill xmlns:a14="http://schemas.microsoft.com/office/drawing/2010/main">
                <a:solidFill>
                  <a:srgbClr val="FFFFFF"/>
                </a:solidFill>
              </a14:hiddenFill>
            </a:ext>
          </a:extLst>
        </p:spPr>
      </p:pic>
      <p:sp>
        <p:nvSpPr>
          <p:cNvPr id="9" name="Subtitle 2">
            <a:extLst>
              <a:ext uri="{FF2B5EF4-FFF2-40B4-BE49-F238E27FC236}">
                <a16:creationId xmlns:a16="http://schemas.microsoft.com/office/drawing/2014/main" id="{2D5B2CCC-1841-0A37-0853-4E7E9F24BA3C}"/>
              </a:ext>
            </a:extLst>
          </p:cNvPr>
          <p:cNvSpPr>
            <a:spLocks noGrp="1"/>
          </p:cNvSpPr>
          <p:nvPr>
            <p:ph idx="1"/>
          </p:nvPr>
        </p:nvSpPr>
        <p:spPr>
          <a:xfrm>
            <a:off x="1050081" y="3494841"/>
            <a:ext cx="9780587" cy="3044071"/>
          </a:xfrm>
          <a:noFill/>
        </p:spPr>
        <p:txBody>
          <a:bodyPr>
            <a:noAutofit/>
          </a:bodyPr>
          <a:lstStyle/>
          <a:p>
            <a:endParaRPr lang="en-GB" sz="2800" i="1" dirty="0"/>
          </a:p>
          <a:p>
            <a:r>
              <a:rPr lang="en-GB" sz="2800" i="1" dirty="0"/>
              <a:t>You will find information on:</a:t>
            </a:r>
            <a:endParaRPr lang="en-GB" sz="4000" i="1" dirty="0"/>
          </a:p>
          <a:p>
            <a:pPr marL="342900" indent="-342900" algn="l">
              <a:buClr>
                <a:srgbClr val="002060"/>
              </a:buClr>
              <a:buFont typeface="Arial" panose="020B0604020202020204" pitchFamily="34" charset="0"/>
              <a:buChar char="•"/>
            </a:pPr>
            <a:r>
              <a:rPr lang="en-GB" sz="1800" i="1" dirty="0"/>
              <a:t>Who the Inclusion team are</a:t>
            </a:r>
          </a:p>
          <a:p>
            <a:pPr marL="342900" indent="-342900" algn="l">
              <a:buClr>
                <a:srgbClr val="002060"/>
              </a:buClr>
              <a:buFont typeface="Arial" panose="020B0604020202020204" pitchFamily="34" charset="0"/>
              <a:buChar char="•"/>
            </a:pPr>
            <a:r>
              <a:rPr lang="en-GB" sz="1800" i="1" dirty="0"/>
              <a:t>How we communicate with you about your child</a:t>
            </a:r>
          </a:p>
          <a:p>
            <a:pPr marL="342900" indent="-342900" algn="l">
              <a:buClr>
                <a:srgbClr val="002060"/>
              </a:buClr>
              <a:buFont typeface="Arial" panose="020B0604020202020204" pitchFamily="34" charset="0"/>
              <a:buChar char="•"/>
            </a:pPr>
            <a:r>
              <a:rPr lang="en-GB" sz="1800" i="1" dirty="0"/>
              <a:t>Which agencies might become involved with your child</a:t>
            </a:r>
          </a:p>
          <a:p>
            <a:pPr marL="342900" indent="-342900" algn="l">
              <a:buClr>
                <a:srgbClr val="002060"/>
              </a:buClr>
              <a:buFont typeface="Arial" panose="020B0604020202020204" pitchFamily="34" charset="0"/>
              <a:buChar char="•"/>
            </a:pPr>
            <a:r>
              <a:rPr lang="en-GB" sz="1800" i="1" dirty="0"/>
              <a:t>How we ensure the necessary people know about your child’s needs</a:t>
            </a:r>
          </a:p>
          <a:p>
            <a:pPr marL="342900" indent="-342900" algn="l">
              <a:buClr>
                <a:srgbClr val="002060"/>
              </a:buClr>
              <a:buFont typeface="Arial" panose="020B0604020202020204" pitchFamily="34" charset="0"/>
              <a:buChar char="•"/>
            </a:pPr>
            <a:r>
              <a:rPr lang="en-GB" sz="1800" i="1" dirty="0"/>
              <a:t>What happens when your child moves school</a:t>
            </a:r>
          </a:p>
        </p:txBody>
      </p:sp>
      <p:pic>
        <p:nvPicPr>
          <p:cNvPr id="10" name="Picture 2" descr="Warton Nethersole's C.E. Primary School">
            <a:extLst>
              <a:ext uri="{FF2B5EF4-FFF2-40B4-BE49-F238E27FC236}">
                <a16:creationId xmlns:a16="http://schemas.microsoft.com/office/drawing/2014/main" id="{E9EE5BD5-0247-98D7-A88D-A6D665E743C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03631" y="136525"/>
            <a:ext cx="1632220" cy="1632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5608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5DE-8A44-4EC5-83C6-95BDDF10DFD9}"/>
              </a:ext>
            </a:extLst>
          </p:cNvPr>
          <p:cNvSpPr>
            <a:spLocks noGrp="1"/>
          </p:cNvSpPr>
          <p:nvPr>
            <p:ph type="title"/>
          </p:nvPr>
        </p:nvSpPr>
        <p:spPr>
          <a:xfrm>
            <a:off x="603288" y="61140"/>
            <a:ext cx="9779183" cy="1325563"/>
          </a:xfrm>
        </p:spPr>
        <p:txBody>
          <a:bodyPr rtlCol="0"/>
          <a:lstStyle/>
          <a:p>
            <a:pPr rtl="0"/>
            <a:r>
              <a:rPr lang="en-GB" sz="4800" b="1" dirty="0">
                <a:solidFill>
                  <a:schemeClr val="accent1"/>
                </a:solidFill>
                <a:cs typeface="Arial" charset="0"/>
              </a:rPr>
              <a:t>A partnership approach</a:t>
            </a:r>
            <a:endParaRPr lang="en-GB" dirty="0">
              <a:solidFill>
                <a:schemeClr val="accent1"/>
              </a:solidFill>
            </a:endParaRPr>
          </a:p>
        </p:txBody>
      </p:sp>
      <p:sp>
        <p:nvSpPr>
          <p:cNvPr id="6" name="Slide Number Placeholder 5">
            <a:extLst>
              <a:ext uri="{FF2B5EF4-FFF2-40B4-BE49-F238E27FC236}">
                <a16:creationId xmlns:a16="http://schemas.microsoft.com/office/drawing/2014/main" id="{50B6C709-8794-DF4E-A15C-6E648F09DD12}"/>
              </a:ext>
            </a:extLst>
          </p:cNvPr>
          <p:cNvSpPr>
            <a:spLocks noGrp="1"/>
          </p:cNvSpPr>
          <p:nvPr>
            <p:ph type="sldNum" sz="quarter" idx="4"/>
          </p:nvPr>
        </p:nvSpPr>
        <p:spPr/>
        <p:txBody>
          <a:bodyPr rtlCol="0"/>
          <a:lstStyle/>
          <a:p>
            <a:pPr rtl="0"/>
            <a:fld id="{294A09A9-5501-47C1-A89A-A340965A2BE2}" type="slidenum">
              <a:rPr lang="en-GB" smtClean="0"/>
              <a:pPr rtl="0"/>
              <a:t>20</a:t>
            </a:fld>
            <a:endParaRPr lang="en-GB"/>
          </a:p>
        </p:txBody>
      </p:sp>
      <p:sp>
        <p:nvSpPr>
          <p:cNvPr id="3" name="Flowchart: Alternate Process 2">
            <a:extLst>
              <a:ext uri="{FF2B5EF4-FFF2-40B4-BE49-F238E27FC236}">
                <a16:creationId xmlns:a16="http://schemas.microsoft.com/office/drawing/2014/main" id="{1251A5D3-288E-BA3B-3BBC-1FFA27DD41BC}"/>
              </a:ext>
            </a:extLst>
          </p:cNvPr>
          <p:cNvSpPr/>
          <p:nvPr/>
        </p:nvSpPr>
        <p:spPr>
          <a:xfrm>
            <a:off x="987374" y="2967659"/>
            <a:ext cx="1728192" cy="1533332"/>
          </a:xfrm>
          <a:prstGeom prst="flowChartAlternateProcess">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TextBox 3">
            <a:extLst>
              <a:ext uri="{FF2B5EF4-FFF2-40B4-BE49-F238E27FC236}">
                <a16:creationId xmlns:a16="http://schemas.microsoft.com/office/drawing/2014/main" id="{7A1CD523-4292-8405-0E39-BEBE5F93DAA0}"/>
              </a:ext>
            </a:extLst>
          </p:cNvPr>
          <p:cNvSpPr txBox="1"/>
          <p:nvPr/>
        </p:nvSpPr>
        <p:spPr>
          <a:xfrm>
            <a:off x="1021993" y="3072605"/>
            <a:ext cx="1584176" cy="1323439"/>
          </a:xfrm>
          <a:prstGeom prst="rect">
            <a:avLst/>
          </a:prstGeom>
          <a:noFill/>
        </p:spPr>
        <p:txBody>
          <a:bodyPr wrap="square" rtlCol="0">
            <a:spAutoFit/>
          </a:bodyPr>
          <a:lstStyle/>
          <a:p>
            <a:pPr algn="ctr"/>
            <a:r>
              <a:rPr lang="en-GB" sz="1600" dirty="0">
                <a:solidFill>
                  <a:schemeClr val="bg1"/>
                </a:solidFill>
              </a:rPr>
              <a:t>Parents or teachers raise a concern about the progress of a child.</a:t>
            </a:r>
          </a:p>
        </p:txBody>
      </p:sp>
      <p:sp>
        <p:nvSpPr>
          <p:cNvPr id="14" name="Flowchart: Alternate Process 13">
            <a:extLst>
              <a:ext uri="{FF2B5EF4-FFF2-40B4-BE49-F238E27FC236}">
                <a16:creationId xmlns:a16="http://schemas.microsoft.com/office/drawing/2014/main" id="{DFC1F0A2-7194-9E42-EE1F-AEFC7565B526}"/>
              </a:ext>
            </a:extLst>
          </p:cNvPr>
          <p:cNvSpPr/>
          <p:nvPr/>
        </p:nvSpPr>
        <p:spPr>
          <a:xfrm>
            <a:off x="3448386" y="2018178"/>
            <a:ext cx="2587935" cy="1307177"/>
          </a:xfrm>
          <a:prstGeom prst="flowChartAlternateProcess">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TextBox 14">
            <a:extLst>
              <a:ext uri="{FF2B5EF4-FFF2-40B4-BE49-F238E27FC236}">
                <a16:creationId xmlns:a16="http://schemas.microsoft.com/office/drawing/2014/main" id="{9C4AF145-D085-4823-0FD5-EDE829B8A4B2}"/>
              </a:ext>
            </a:extLst>
          </p:cNvPr>
          <p:cNvSpPr txBox="1"/>
          <p:nvPr/>
        </p:nvSpPr>
        <p:spPr>
          <a:xfrm>
            <a:off x="3416776" y="2075084"/>
            <a:ext cx="2587934" cy="1077218"/>
          </a:xfrm>
          <a:prstGeom prst="rect">
            <a:avLst/>
          </a:prstGeom>
          <a:noFill/>
        </p:spPr>
        <p:txBody>
          <a:bodyPr wrap="square" rtlCol="0">
            <a:spAutoFit/>
          </a:bodyPr>
          <a:lstStyle/>
          <a:p>
            <a:pPr algn="ctr"/>
            <a:r>
              <a:rPr lang="en-GB" sz="1600" dirty="0">
                <a:solidFill>
                  <a:schemeClr val="bg1"/>
                </a:solidFill>
              </a:rPr>
              <a:t>Assessments / interventions are carried out to find out the specific needs of the child.</a:t>
            </a:r>
          </a:p>
        </p:txBody>
      </p:sp>
      <p:sp>
        <p:nvSpPr>
          <p:cNvPr id="16" name="Flowchart: Alternate Process 15">
            <a:extLst>
              <a:ext uri="{FF2B5EF4-FFF2-40B4-BE49-F238E27FC236}">
                <a16:creationId xmlns:a16="http://schemas.microsoft.com/office/drawing/2014/main" id="{9E1B0A88-A0C2-FAFF-1792-CE5A6FB4C324}"/>
              </a:ext>
            </a:extLst>
          </p:cNvPr>
          <p:cNvSpPr/>
          <p:nvPr/>
        </p:nvSpPr>
        <p:spPr>
          <a:xfrm>
            <a:off x="6609806" y="2189750"/>
            <a:ext cx="1322594" cy="1053006"/>
          </a:xfrm>
          <a:prstGeom prst="flowChartAlternateProcess">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Possible involvement of outside agency</a:t>
            </a:r>
            <a:r>
              <a:rPr lang="en-GB" dirty="0"/>
              <a:t>.</a:t>
            </a:r>
          </a:p>
        </p:txBody>
      </p:sp>
      <p:sp>
        <p:nvSpPr>
          <p:cNvPr id="17" name="Flowchart: Alternate Process 16">
            <a:extLst>
              <a:ext uri="{FF2B5EF4-FFF2-40B4-BE49-F238E27FC236}">
                <a16:creationId xmlns:a16="http://schemas.microsoft.com/office/drawing/2014/main" id="{7D2FE55E-33BD-2E14-ED88-94C71E65F9ED}"/>
              </a:ext>
            </a:extLst>
          </p:cNvPr>
          <p:cNvSpPr/>
          <p:nvPr/>
        </p:nvSpPr>
        <p:spPr>
          <a:xfrm>
            <a:off x="9645632" y="2816920"/>
            <a:ext cx="1944216" cy="3795517"/>
          </a:xfrm>
          <a:prstGeom prst="flowChartAlternateProcess">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TextBox 17">
            <a:extLst>
              <a:ext uri="{FF2B5EF4-FFF2-40B4-BE49-F238E27FC236}">
                <a16:creationId xmlns:a16="http://schemas.microsoft.com/office/drawing/2014/main" id="{74524A31-8DD9-274D-FC21-DBFFBE099A81}"/>
              </a:ext>
            </a:extLst>
          </p:cNvPr>
          <p:cNvSpPr txBox="1"/>
          <p:nvPr/>
        </p:nvSpPr>
        <p:spPr>
          <a:xfrm>
            <a:off x="9762167" y="2826786"/>
            <a:ext cx="1910109" cy="3785652"/>
          </a:xfrm>
          <a:prstGeom prst="rect">
            <a:avLst/>
          </a:prstGeom>
          <a:noFill/>
        </p:spPr>
        <p:txBody>
          <a:bodyPr wrap="square" rtlCol="0">
            <a:spAutoFit/>
          </a:bodyPr>
          <a:lstStyle/>
          <a:p>
            <a:r>
              <a:rPr lang="en-GB" sz="1600" dirty="0">
                <a:solidFill>
                  <a:schemeClr val="bg1"/>
                </a:solidFill>
              </a:rPr>
              <a:t>If interventions occur and concerns are still there, targets to address pupil needs are written by SENCO and class teacher, then shared parents and pupils. Resources and teaching approaches are identified. Child is added to SEN register.</a:t>
            </a:r>
          </a:p>
        </p:txBody>
      </p:sp>
      <p:sp>
        <p:nvSpPr>
          <p:cNvPr id="19" name="Flowchart: Alternate Process 18">
            <a:extLst>
              <a:ext uri="{FF2B5EF4-FFF2-40B4-BE49-F238E27FC236}">
                <a16:creationId xmlns:a16="http://schemas.microsoft.com/office/drawing/2014/main" id="{D15E3ECA-4D49-9D17-FF9A-1F3334EB20B6}"/>
              </a:ext>
            </a:extLst>
          </p:cNvPr>
          <p:cNvSpPr/>
          <p:nvPr/>
        </p:nvSpPr>
        <p:spPr>
          <a:xfrm>
            <a:off x="6298995" y="4366955"/>
            <a:ext cx="1944216" cy="2354520"/>
          </a:xfrm>
          <a:prstGeom prst="flowChartAlternateProcess">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TextBox 19">
            <a:extLst>
              <a:ext uri="{FF2B5EF4-FFF2-40B4-BE49-F238E27FC236}">
                <a16:creationId xmlns:a16="http://schemas.microsoft.com/office/drawing/2014/main" id="{D78C23A7-C394-CF35-8B72-2B65458370BC}"/>
              </a:ext>
            </a:extLst>
          </p:cNvPr>
          <p:cNvSpPr txBox="1"/>
          <p:nvPr/>
        </p:nvSpPr>
        <p:spPr>
          <a:xfrm>
            <a:off x="6301871" y="4759385"/>
            <a:ext cx="1941340" cy="1569660"/>
          </a:xfrm>
          <a:prstGeom prst="rect">
            <a:avLst/>
          </a:prstGeom>
          <a:noFill/>
        </p:spPr>
        <p:txBody>
          <a:bodyPr wrap="square" rtlCol="0">
            <a:spAutoFit/>
          </a:bodyPr>
          <a:lstStyle/>
          <a:p>
            <a:pPr algn="ctr"/>
            <a:r>
              <a:rPr lang="en-GB" sz="1600" dirty="0">
                <a:solidFill>
                  <a:schemeClr val="bg1"/>
                </a:solidFill>
              </a:rPr>
              <a:t>IEP is written. Appropriate support/</a:t>
            </a:r>
          </a:p>
          <a:p>
            <a:pPr algn="ctr"/>
            <a:r>
              <a:rPr lang="en-GB" sz="1600" dirty="0">
                <a:solidFill>
                  <a:schemeClr val="bg1"/>
                </a:solidFill>
              </a:rPr>
              <a:t>interventions are included and progress recorded.   </a:t>
            </a:r>
          </a:p>
        </p:txBody>
      </p:sp>
      <p:sp>
        <p:nvSpPr>
          <p:cNvPr id="21" name="Flowchart: Alternate Process 20">
            <a:extLst>
              <a:ext uri="{FF2B5EF4-FFF2-40B4-BE49-F238E27FC236}">
                <a16:creationId xmlns:a16="http://schemas.microsoft.com/office/drawing/2014/main" id="{CD1290B7-78B4-9D63-8FE7-55E4C1743D4C}"/>
              </a:ext>
            </a:extLst>
          </p:cNvPr>
          <p:cNvSpPr/>
          <p:nvPr/>
        </p:nvSpPr>
        <p:spPr>
          <a:xfrm>
            <a:off x="3475316" y="4971810"/>
            <a:ext cx="1944216" cy="1657604"/>
          </a:xfrm>
          <a:prstGeom prst="flowChartAlternateProcess">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TextBox 21">
            <a:extLst>
              <a:ext uri="{FF2B5EF4-FFF2-40B4-BE49-F238E27FC236}">
                <a16:creationId xmlns:a16="http://schemas.microsoft.com/office/drawing/2014/main" id="{1B2D8AA8-86AD-9572-C38A-69426BE8B117}"/>
              </a:ext>
            </a:extLst>
          </p:cNvPr>
          <p:cNvSpPr txBox="1"/>
          <p:nvPr/>
        </p:nvSpPr>
        <p:spPr>
          <a:xfrm>
            <a:off x="3708766" y="5058857"/>
            <a:ext cx="1455688" cy="1323439"/>
          </a:xfrm>
          <a:prstGeom prst="rect">
            <a:avLst/>
          </a:prstGeom>
          <a:noFill/>
        </p:spPr>
        <p:txBody>
          <a:bodyPr wrap="square" rtlCol="0">
            <a:spAutoFit/>
          </a:bodyPr>
          <a:lstStyle/>
          <a:p>
            <a:pPr algn="ctr"/>
            <a:r>
              <a:rPr lang="en-GB" sz="1600" dirty="0">
                <a:solidFill>
                  <a:schemeClr val="bg1"/>
                </a:solidFill>
              </a:rPr>
              <a:t>Outcomes are assessed and reviewed with parents/carers and the child. </a:t>
            </a:r>
          </a:p>
        </p:txBody>
      </p:sp>
      <p:sp>
        <p:nvSpPr>
          <p:cNvPr id="23" name="Flowchart: Alternate Process 22">
            <a:extLst>
              <a:ext uri="{FF2B5EF4-FFF2-40B4-BE49-F238E27FC236}">
                <a16:creationId xmlns:a16="http://schemas.microsoft.com/office/drawing/2014/main" id="{67C8F395-458A-0D09-B856-8E6A7D032FA0}"/>
              </a:ext>
            </a:extLst>
          </p:cNvPr>
          <p:cNvSpPr/>
          <p:nvPr/>
        </p:nvSpPr>
        <p:spPr>
          <a:xfrm>
            <a:off x="630484" y="4971810"/>
            <a:ext cx="1728192" cy="1533332"/>
          </a:xfrm>
          <a:prstGeom prst="flowChartAlternateProcess">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Concerns are addressed.</a:t>
            </a:r>
          </a:p>
          <a:p>
            <a:pPr algn="ctr"/>
            <a:r>
              <a:rPr lang="en-GB" dirty="0"/>
              <a:t>Progress to be monitored continuously. </a:t>
            </a:r>
          </a:p>
        </p:txBody>
      </p:sp>
      <p:sp>
        <p:nvSpPr>
          <p:cNvPr id="24" name="Flowchart: Alternate Process 23">
            <a:extLst>
              <a:ext uri="{FF2B5EF4-FFF2-40B4-BE49-F238E27FC236}">
                <a16:creationId xmlns:a16="http://schemas.microsoft.com/office/drawing/2014/main" id="{08CEB79F-9708-12AB-2E96-83D8C66536AC}"/>
              </a:ext>
            </a:extLst>
          </p:cNvPr>
          <p:cNvSpPr/>
          <p:nvPr/>
        </p:nvSpPr>
        <p:spPr>
          <a:xfrm>
            <a:off x="8340984" y="939897"/>
            <a:ext cx="1728192" cy="1533332"/>
          </a:xfrm>
          <a:prstGeom prst="flowChartAlternateProcess">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a:extLst>
              <a:ext uri="{FF2B5EF4-FFF2-40B4-BE49-F238E27FC236}">
                <a16:creationId xmlns:a16="http://schemas.microsoft.com/office/drawing/2014/main" id="{619BB781-D6F3-7EF3-1B33-5E8C0FA2EABB}"/>
              </a:ext>
            </a:extLst>
          </p:cNvPr>
          <p:cNvSpPr txBox="1"/>
          <p:nvPr/>
        </p:nvSpPr>
        <p:spPr>
          <a:xfrm>
            <a:off x="8485000" y="1067613"/>
            <a:ext cx="1584176" cy="1323439"/>
          </a:xfrm>
          <a:prstGeom prst="rect">
            <a:avLst/>
          </a:prstGeom>
          <a:noFill/>
        </p:spPr>
        <p:txBody>
          <a:bodyPr wrap="square" rtlCol="0">
            <a:spAutoFit/>
          </a:bodyPr>
          <a:lstStyle/>
          <a:p>
            <a:pPr algn="ctr"/>
            <a:r>
              <a:rPr lang="en-GB" sz="1600" dirty="0">
                <a:solidFill>
                  <a:schemeClr val="bg1"/>
                </a:solidFill>
              </a:rPr>
              <a:t>If interventions are successful child remains on non-IEP pathway.</a:t>
            </a:r>
          </a:p>
        </p:txBody>
      </p:sp>
      <p:sp>
        <p:nvSpPr>
          <p:cNvPr id="26" name="Flowchart: Alternate Process 25">
            <a:extLst>
              <a:ext uri="{FF2B5EF4-FFF2-40B4-BE49-F238E27FC236}">
                <a16:creationId xmlns:a16="http://schemas.microsoft.com/office/drawing/2014/main" id="{5A79B3DF-059B-2AC7-B026-780FB00F07E9}"/>
              </a:ext>
            </a:extLst>
          </p:cNvPr>
          <p:cNvSpPr/>
          <p:nvPr/>
        </p:nvSpPr>
        <p:spPr>
          <a:xfrm>
            <a:off x="500408" y="1747131"/>
            <a:ext cx="2183548" cy="1053006"/>
          </a:xfrm>
          <a:prstGeom prst="flowChartAlternateProcess">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Child receives a diagnosis or intervention from external agency such as SALT.</a:t>
            </a:r>
            <a:endParaRPr lang="en-GB" dirty="0"/>
          </a:p>
        </p:txBody>
      </p:sp>
      <p:sp>
        <p:nvSpPr>
          <p:cNvPr id="27" name="Arrow: Right 26">
            <a:extLst>
              <a:ext uri="{FF2B5EF4-FFF2-40B4-BE49-F238E27FC236}">
                <a16:creationId xmlns:a16="http://schemas.microsoft.com/office/drawing/2014/main" id="{117CEA8D-DA10-33F5-5735-E97315ED93E7}"/>
              </a:ext>
            </a:extLst>
          </p:cNvPr>
          <p:cNvSpPr/>
          <p:nvPr/>
        </p:nvSpPr>
        <p:spPr>
          <a:xfrm>
            <a:off x="2715566" y="2120630"/>
            <a:ext cx="669600" cy="35259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Arrow: Right 27">
            <a:extLst>
              <a:ext uri="{FF2B5EF4-FFF2-40B4-BE49-F238E27FC236}">
                <a16:creationId xmlns:a16="http://schemas.microsoft.com/office/drawing/2014/main" id="{3DA480C1-44A8-8584-4BCF-77463BC2E250}"/>
              </a:ext>
            </a:extLst>
          </p:cNvPr>
          <p:cNvSpPr/>
          <p:nvPr/>
        </p:nvSpPr>
        <p:spPr>
          <a:xfrm rot="19635982">
            <a:off x="2757728" y="3356346"/>
            <a:ext cx="669600" cy="35259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Arrow: Right 28">
            <a:extLst>
              <a:ext uri="{FF2B5EF4-FFF2-40B4-BE49-F238E27FC236}">
                <a16:creationId xmlns:a16="http://schemas.microsoft.com/office/drawing/2014/main" id="{3D3DD0EF-19A3-9F44-2B61-C34C931922F2}"/>
              </a:ext>
            </a:extLst>
          </p:cNvPr>
          <p:cNvSpPr/>
          <p:nvPr/>
        </p:nvSpPr>
        <p:spPr>
          <a:xfrm>
            <a:off x="6092524" y="2592285"/>
            <a:ext cx="493734" cy="37537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Arrow: Right 29">
            <a:extLst>
              <a:ext uri="{FF2B5EF4-FFF2-40B4-BE49-F238E27FC236}">
                <a16:creationId xmlns:a16="http://schemas.microsoft.com/office/drawing/2014/main" id="{14008032-AB87-DEF0-0EDB-756FDCDD059E}"/>
              </a:ext>
            </a:extLst>
          </p:cNvPr>
          <p:cNvSpPr/>
          <p:nvPr/>
        </p:nvSpPr>
        <p:spPr>
          <a:xfrm rot="19344874">
            <a:off x="7767076" y="1707948"/>
            <a:ext cx="572413" cy="37537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Arrow: Right 30">
            <a:extLst>
              <a:ext uri="{FF2B5EF4-FFF2-40B4-BE49-F238E27FC236}">
                <a16:creationId xmlns:a16="http://schemas.microsoft.com/office/drawing/2014/main" id="{E6430916-C46B-4F90-6F5A-BFA6DABBA987}"/>
              </a:ext>
            </a:extLst>
          </p:cNvPr>
          <p:cNvSpPr/>
          <p:nvPr/>
        </p:nvSpPr>
        <p:spPr>
          <a:xfrm rot="1141870">
            <a:off x="8121484" y="2886265"/>
            <a:ext cx="1452877" cy="37537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Arrow: Right 31">
            <a:extLst>
              <a:ext uri="{FF2B5EF4-FFF2-40B4-BE49-F238E27FC236}">
                <a16:creationId xmlns:a16="http://schemas.microsoft.com/office/drawing/2014/main" id="{802981D2-2A78-92E4-BDA4-77703236CECD}"/>
              </a:ext>
            </a:extLst>
          </p:cNvPr>
          <p:cNvSpPr/>
          <p:nvPr/>
        </p:nvSpPr>
        <p:spPr>
          <a:xfrm rot="8683230">
            <a:off x="8231886" y="4247082"/>
            <a:ext cx="1452877" cy="37537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Arrow: Right 32">
            <a:extLst>
              <a:ext uri="{FF2B5EF4-FFF2-40B4-BE49-F238E27FC236}">
                <a16:creationId xmlns:a16="http://schemas.microsoft.com/office/drawing/2014/main" id="{D15AA5B0-BCE5-E128-55EA-8E1D62BB008A}"/>
              </a:ext>
            </a:extLst>
          </p:cNvPr>
          <p:cNvSpPr/>
          <p:nvPr/>
        </p:nvSpPr>
        <p:spPr>
          <a:xfrm rot="10800000">
            <a:off x="5495521" y="5507213"/>
            <a:ext cx="721045" cy="407901"/>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Arrow: Right 33">
            <a:extLst>
              <a:ext uri="{FF2B5EF4-FFF2-40B4-BE49-F238E27FC236}">
                <a16:creationId xmlns:a16="http://schemas.microsoft.com/office/drawing/2014/main" id="{EACC18DC-F33A-F58F-B6A5-E190AD09DED5}"/>
              </a:ext>
            </a:extLst>
          </p:cNvPr>
          <p:cNvSpPr/>
          <p:nvPr/>
        </p:nvSpPr>
        <p:spPr>
          <a:xfrm rot="10800000">
            <a:off x="2547989" y="5507213"/>
            <a:ext cx="721045" cy="407901"/>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5" name="Picture 2" descr="Warton Nethersole's C.E. Primary School">
            <a:extLst>
              <a:ext uri="{FF2B5EF4-FFF2-40B4-BE49-F238E27FC236}">
                <a16:creationId xmlns:a16="http://schemas.microsoft.com/office/drawing/2014/main" id="{7A944732-DC40-C266-AC9B-5BB13BC088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88170" y="0"/>
            <a:ext cx="801083" cy="8010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5267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br>
              <a:rPr lang="en-GB" sz="4800" b="1" dirty="0">
                <a:solidFill>
                  <a:schemeClr val="accent1"/>
                </a:solidFill>
              </a:rPr>
            </a:br>
            <a:br>
              <a:rPr lang="en-GB" sz="4800" b="1" dirty="0">
                <a:solidFill>
                  <a:schemeClr val="accent1"/>
                </a:solidFill>
              </a:rPr>
            </a:br>
            <a:r>
              <a:rPr lang="en-GB" sz="4800" b="1" dirty="0">
                <a:solidFill>
                  <a:schemeClr val="accent1"/>
                </a:solidFill>
              </a:rPr>
              <a:t>Governing Body- LAB involvement </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fontScale="77500" lnSpcReduction="20000"/>
          </a:bodyPr>
          <a:lstStyle/>
          <a:p>
            <a:r>
              <a:rPr lang="en-GB" sz="3600" dirty="0"/>
              <a:t>Our school SEN Local Academy Board Member is:</a:t>
            </a:r>
          </a:p>
          <a:p>
            <a:r>
              <a:rPr lang="en-GB" sz="3600" b="1" dirty="0"/>
              <a:t>Mrs Linda Buckingham</a:t>
            </a:r>
          </a:p>
          <a:p>
            <a:endParaRPr lang="en-GB" sz="3600" dirty="0"/>
          </a:p>
          <a:p>
            <a:r>
              <a:rPr lang="en-GB" sz="3100" b="1" dirty="0"/>
              <a:t>The Local Academy Board work together to :</a:t>
            </a:r>
          </a:p>
          <a:p>
            <a:pPr marL="342900" indent="-342900">
              <a:buClr>
                <a:schemeClr val="bg1"/>
              </a:buClr>
              <a:buFont typeface="Arial" panose="020B0604020202020204" pitchFamily="34" charset="0"/>
              <a:buChar char="•"/>
            </a:pPr>
            <a:r>
              <a:rPr lang="en-GB" sz="2000" dirty="0"/>
              <a:t>Challenge the Headteacher and SENCO regarding the provision for and the progress of children with any additional needs.</a:t>
            </a:r>
          </a:p>
          <a:p>
            <a:pPr marL="342900" indent="-342900">
              <a:buClr>
                <a:schemeClr val="bg1"/>
              </a:buClr>
              <a:buFont typeface="Arial" panose="020B0604020202020204" pitchFamily="34" charset="0"/>
              <a:buChar char="•"/>
            </a:pPr>
            <a:r>
              <a:rPr lang="en-GB" sz="2000" dirty="0"/>
              <a:t>Complete pupil voice and book scrutiny monitoring for children with additional needs, to ensure the provision is enabling them to make the progress they are capable of.</a:t>
            </a:r>
          </a:p>
          <a:p>
            <a:pPr algn="l"/>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21</a:t>
            </a:fld>
            <a:endParaRPr lang="en-GB"/>
          </a:p>
        </p:txBody>
      </p:sp>
      <p:pic>
        <p:nvPicPr>
          <p:cNvPr id="7" name="Picture 2" descr="Warton Nethersole's C.E. Primary School">
            <a:extLst>
              <a:ext uri="{FF2B5EF4-FFF2-40B4-BE49-F238E27FC236}">
                <a16:creationId xmlns:a16="http://schemas.microsoft.com/office/drawing/2014/main" id="{41B1E099-2359-0B13-A3B0-90D1BC2E26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77175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br>
              <a:rPr lang="en-GB" sz="4800" b="1" dirty="0">
                <a:solidFill>
                  <a:schemeClr val="accent1"/>
                </a:solidFill>
              </a:rPr>
            </a:br>
            <a:br>
              <a:rPr lang="en-GB" sz="4800" b="1" dirty="0">
                <a:solidFill>
                  <a:schemeClr val="accent1"/>
                </a:solidFill>
              </a:rPr>
            </a:br>
            <a:r>
              <a:rPr lang="en-GB" sz="4800" b="1" dirty="0">
                <a:solidFill>
                  <a:schemeClr val="accent1"/>
                </a:solidFill>
              </a:rPr>
              <a:t>What can parents / carers do if they are not happy?</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a:bodyPr>
          <a:lstStyle/>
          <a:p>
            <a:r>
              <a:rPr lang="en-GB" sz="2800" dirty="0"/>
              <a:t>If you have a complaint about the school’s provision for your child which cannot be resolved with the class teacher or the SENCO, please contact the Headteacher and we will do everything we can to address the issue.</a:t>
            </a:r>
          </a:p>
          <a:p>
            <a:pPr algn="l"/>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22</a:t>
            </a:fld>
            <a:endParaRPr lang="en-GB"/>
          </a:p>
        </p:txBody>
      </p:sp>
      <p:pic>
        <p:nvPicPr>
          <p:cNvPr id="4" name="Picture 2" descr="Warton Nethersole's C.E. Primary School">
            <a:extLst>
              <a:ext uri="{FF2B5EF4-FFF2-40B4-BE49-F238E27FC236}">
                <a16:creationId xmlns:a16="http://schemas.microsoft.com/office/drawing/2014/main" id="{B09E1B98-595A-35B0-A567-AAF0672897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6088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br>
              <a:rPr lang="en-GB" sz="4800" b="1" dirty="0">
                <a:solidFill>
                  <a:schemeClr val="accent1"/>
                </a:solidFill>
              </a:rPr>
            </a:br>
            <a:br>
              <a:rPr lang="en-GB" sz="4800" b="1" dirty="0">
                <a:solidFill>
                  <a:schemeClr val="accent1"/>
                </a:solidFill>
              </a:rPr>
            </a:br>
            <a:r>
              <a:rPr lang="en-GB" sz="4800" b="1" dirty="0">
                <a:solidFill>
                  <a:schemeClr val="accent1"/>
                </a:solidFill>
              </a:rPr>
              <a:t>Warwickshire Local Offer</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fontScale="77500" lnSpcReduction="20000"/>
          </a:bodyPr>
          <a:lstStyle/>
          <a:p>
            <a:endParaRPr lang="en-GB" sz="4000" b="1" dirty="0">
              <a:solidFill>
                <a:srgbClr val="941100"/>
              </a:solidFill>
            </a:endParaRPr>
          </a:p>
          <a:p>
            <a:r>
              <a:rPr lang="en-GB" sz="2800" dirty="0"/>
              <a:t>By law, Warwickshire Local Authority has to provide information on a website detailing all services available in Warwickshire for children with Special Educational Needs and Disabilities. This information is called The Local Offer and can</a:t>
            </a:r>
          </a:p>
          <a:p>
            <a:r>
              <a:rPr lang="en-GB" sz="2800" dirty="0"/>
              <a:t> be found at:</a:t>
            </a:r>
          </a:p>
          <a:p>
            <a:endParaRPr lang="en-GB" sz="2800" dirty="0"/>
          </a:p>
          <a:p>
            <a:r>
              <a:rPr lang="en-GB" sz="2800" i="1" dirty="0"/>
              <a:t> </a:t>
            </a:r>
            <a:r>
              <a:rPr lang="en-GB" sz="2800" b="1" i="1" dirty="0"/>
              <a:t>www.warwickshire.gov.uk/send </a:t>
            </a:r>
            <a:endParaRPr lang="en-GB" sz="2800" b="1" dirty="0"/>
          </a:p>
          <a:p>
            <a:pPr algn="l"/>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23</a:t>
            </a:fld>
            <a:endParaRPr lang="en-GB"/>
          </a:p>
        </p:txBody>
      </p:sp>
      <p:pic>
        <p:nvPicPr>
          <p:cNvPr id="4" name="Picture 2" descr="Warton Nethersole's C.E. Primary School">
            <a:extLst>
              <a:ext uri="{FF2B5EF4-FFF2-40B4-BE49-F238E27FC236}">
                <a16:creationId xmlns:a16="http://schemas.microsoft.com/office/drawing/2014/main" id="{54D4C061-17F5-3F60-7816-6733BAC070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410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pPr rtl="0"/>
            <a:r>
              <a:rPr lang="en-US" dirty="0">
                <a:solidFill>
                  <a:schemeClr val="accent1"/>
                </a:solidFill>
              </a:rPr>
              <a:t>SENCO- </a:t>
            </a:r>
            <a:r>
              <a:rPr lang="en-US" dirty="0" err="1">
                <a:solidFill>
                  <a:schemeClr val="accent1"/>
                </a:solidFill>
              </a:rPr>
              <a:t>Mrs</a:t>
            </a:r>
            <a:r>
              <a:rPr lang="en-US" dirty="0">
                <a:solidFill>
                  <a:schemeClr val="accent1"/>
                </a:solidFill>
              </a:rPr>
              <a:t> Rachel Sage</a:t>
            </a:r>
            <a:endParaRPr lang="en-GB" dirty="0">
              <a:solidFill>
                <a:schemeClr val="accent1"/>
              </a:solidFill>
            </a:endParaRP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653167"/>
            <a:ext cx="9779183" cy="3436483"/>
          </a:xfrm>
        </p:spPr>
        <p:txBody>
          <a:bodyPr vert="horz" lIns="91440" tIns="45720" rIns="91440" bIns="45720" rtlCol="0" anchor="t">
            <a:normAutofit/>
          </a:bodyPr>
          <a:lstStyle/>
          <a:p>
            <a:r>
              <a:rPr lang="en-GB" b="1" dirty="0"/>
              <a:t>My name is Mrs Sage and I am the School SENCO  and Assistant Headteacher at Warton </a:t>
            </a:r>
            <a:r>
              <a:rPr lang="en-GB" b="1" dirty="0" err="1"/>
              <a:t>Nethersole’s</a:t>
            </a:r>
            <a:r>
              <a:rPr lang="en-GB" b="1" dirty="0"/>
              <a:t> CE Primary School. </a:t>
            </a:r>
            <a:br>
              <a:rPr lang="en-GB" b="1" dirty="0"/>
            </a:br>
            <a:r>
              <a:rPr lang="en-GB" b="1" dirty="0"/>
              <a:t>I work with children, teachers, parents and agencies to ensure that our pupils’ needs are met.</a:t>
            </a:r>
          </a:p>
          <a:p>
            <a:r>
              <a:rPr lang="en-GB" b="1" dirty="0"/>
              <a:t>You can contact me on email at r.sage@warton.bdmat.org.uk</a:t>
            </a: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3</a:t>
            </a:fld>
            <a:endParaRPr lang="en-GB"/>
          </a:p>
        </p:txBody>
      </p:sp>
      <p:pic>
        <p:nvPicPr>
          <p:cNvPr id="3074" name="Picture 2">
            <a:extLst>
              <a:ext uri="{FF2B5EF4-FFF2-40B4-BE49-F238E27FC236}">
                <a16:creationId xmlns:a16="http://schemas.microsoft.com/office/drawing/2014/main" id="{BA8603F9-E898-7DDB-DA5F-D96B38230C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34537" y="4473673"/>
            <a:ext cx="1604681" cy="224780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Warton Nethersole's C.E. Primary School">
            <a:extLst>
              <a:ext uri="{FF2B5EF4-FFF2-40B4-BE49-F238E27FC236}">
                <a16:creationId xmlns:a16="http://schemas.microsoft.com/office/drawing/2014/main" id="{CC8EF035-1C0A-27A7-5B7C-33EE953DDE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9799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p:txBody>
          <a:bodyPr rtlCol="0"/>
          <a:lstStyle/>
          <a:p>
            <a:pPr rtl="0"/>
            <a:r>
              <a:rPr lang="en-US" dirty="0">
                <a:solidFill>
                  <a:schemeClr val="accent1"/>
                </a:solidFill>
              </a:rPr>
              <a:t>W</a:t>
            </a:r>
            <a:r>
              <a:rPr lang="en-GB" dirty="0">
                <a:solidFill>
                  <a:schemeClr val="accent1"/>
                </a:solidFill>
              </a:rPr>
              <a:t>hat happens if there is a concern about progress?</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rtlCol="0"/>
          <a:lstStyle/>
          <a:p>
            <a:pPr rtl="0"/>
            <a:fld id="{294A09A9-5501-47C1-A89A-A340965A2BE2}" type="slidenum">
              <a:rPr lang="en-GB" smtClean="0"/>
              <a:pPr rtl="0"/>
              <a:t>4</a:t>
            </a:fld>
            <a:endParaRPr lang="en-GB" dirty="0"/>
          </a:p>
        </p:txBody>
      </p:sp>
      <p:sp>
        <p:nvSpPr>
          <p:cNvPr id="10" name="TextBox 9">
            <a:extLst>
              <a:ext uri="{FF2B5EF4-FFF2-40B4-BE49-F238E27FC236}">
                <a16:creationId xmlns:a16="http://schemas.microsoft.com/office/drawing/2014/main" id="{F1C59795-21AA-E7CC-BB0D-3600507CE903}"/>
              </a:ext>
            </a:extLst>
          </p:cNvPr>
          <p:cNvSpPr txBox="1"/>
          <p:nvPr/>
        </p:nvSpPr>
        <p:spPr>
          <a:xfrm>
            <a:off x="1459149" y="2033081"/>
            <a:ext cx="9779183" cy="923330"/>
          </a:xfrm>
          <a:prstGeom prst="rect">
            <a:avLst/>
          </a:prstGeom>
          <a:noFill/>
        </p:spPr>
        <p:txBody>
          <a:bodyPr wrap="square" rtlCol="0">
            <a:spAutoFit/>
          </a:bodyPr>
          <a:lstStyle/>
          <a:p>
            <a:r>
              <a:rPr lang="en-GB" sz="1800" dirty="0"/>
              <a:t>If you have a concern about your child, we always encourage you to speak to your child’s class teacher first. </a:t>
            </a:r>
          </a:p>
          <a:p>
            <a:endParaRPr lang="en-GB" dirty="0"/>
          </a:p>
        </p:txBody>
      </p:sp>
      <p:sp>
        <p:nvSpPr>
          <p:cNvPr id="11" name="TextBox 10">
            <a:extLst>
              <a:ext uri="{FF2B5EF4-FFF2-40B4-BE49-F238E27FC236}">
                <a16:creationId xmlns:a16="http://schemas.microsoft.com/office/drawing/2014/main" id="{42C2C8DE-573C-2FB0-B4EE-FA3EC9FB87D4}"/>
              </a:ext>
            </a:extLst>
          </p:cNvPr>
          <p:cNvSpPr txBox="1"/>
          <p:nvPr/>
        </p:nvSpPr>
        <p:spPr>
          <a:xfrm>
            <a:off x="1585781" y="3168208"/>
            <a:ext cx="1186602" cy="461665"/>
          </a:xfrm>
          <a:prstGeom prst="rect">
            <a:avLst/>
          </a:prstGeom>
          <a:noFill/>
          <a:ln w="28575">
            <a:solidFill>
              <a:schemeClr val="accent1">
                <a:lumMod val="50000"/>
              </a:schemeClr>
            </a:solidFill>
          </a:ln>
        </p:spPr>
        <p:txBody>
          <a:bodyPr wrap="square" rtlCol="0">
            <a:spAutoFit/>
          </a:bodyPr>
          <a:lstStyle/>
          <a:p>
            <a:r>
              <a:rPr lang="en-US" sz="2400" b="1" dirty="0">
                <a:solidFill>
                  <a:schemeClr val="accent1"/>
                </a:solidFill>
              </a:rPr>
              <a:t>Assess</a:t>
            </a:r>
            <a:endParaRPr lang="en-GB" sz="2400" b="1" dirty="0">
              <a:solidFill>
                <a:schemeClr val="accent1"/>
              </a:solidFill>
            </a:endParaRPr>
          </a:p>
        </p:txBody>
      </p:sp>
      <p:sp>
        <p:nvSpPr>
          <p:cNvPr id="12" name="TextBox 11">
            <a:extLst>
              <a:ext uri="{FF2B5EF4-FFF2-40B4-BE49-F238E27FC236}">
                <a16:creationId xmlns:a16="http://schemas.microsoft.com/office/drawing/2014/main" id="{8F157B7A-9F67-2806-EA40-49299CD11D04}"/>
              </a:ext>
            </a:extLst>
          </p:cNvPr>
          <p:cNvSpPr txBox="1"/>
          <p:nvPr/>
        </p:nvSpPr>
        <p:spPr>
          <a:xfrm>
            <a:off x="3931976" y="3179784"/>
            <a:ext cx="1186602" cy="461665"/>
          </a:xfrm>
          <a:prstGeom prst="rect">
            <a:avLst/>
          </a:prstGeom>
          <a:noFill/>
          <a:ln w="28575">
            <a:solidFill>
              <a:schemeClr val="accent1">
                <a:lumMod val="50000"/>
              </a:schemeClr>
            </a:solidFill>
          </a:ln>
        </p:spPr>
        <p:txBody>
          <a:bodyPr wrap="square" rtlCol="0">
            <a:spAutoFit/>
          </a:bodyPr>
          <a:lstStyle/>
          <a:p>
            <a:r>
              <a:rPr lang="en-US" sz="2400" b="1" dirty="0">
                <a:solidFill>
                  <a:schemeClr val="accent1"/>
                </a:solidFill>
              </a:rPr>
              <a:t>Plan</a:t>
            </a:r>
            <a:endParaRPr lang="en-GB" sz="2400" b="1" dirty="0">
              <a:solidFill>
                <a:schemeClr val="accent1"/>
              </a:solidFill>
            </a:endParaRPr>
          </a:p>
        </p:txBody>
      </p:sp>
      <p:sp>
        <p:nvSpPr>
          <p:cNvPr id="13" name="TextBox 12">
            <a:extLst>
              <a:ext uri="{FF2B5EF4-FFF2-40B4-BE49-F238E27FC236}">
                <a16:creationId xmlns:a16="http://schemas.microsoft.com/office/drawing/2014/main" id="{3AFC2BEB-2AC6-5D49-1AE8-641B9019AABF}"/>
              </a:ext>
            </a:extLst>
          </p:cNvPr>
          <p:cNvSpPr txBox="1"/>
          <p:nvPr/>
        </p:nvSpPr>
        <p:spPr>
          <a:xfrm>
            <a:off x="6278172" y="3179785"/>
            <a:ext cx="1186602" cy="461665"/>
          </a:xfrm>
          <a:prstGeom prst="rect">
            <a:avLst/>
          </a:prstGeom>
          <a:noFill/>
          <a:ln w="28575">
            <a:solidFill>
              <a:schemeClr val="accent1">
                <a:lumMod val="50000"/>
              </a:schemeClr>
            </a:solidFill>
          </a:ln>
        </p:spPr>
        <p:txBody>
          <a:bodyPr wrap="square" rtlCol="0">
            <a:spAutoFit/>
          </a:bodyPr>
          <a:lstStyle/>
          <a:p>
            <a:r>
              <a:rPr lang="en-US" sz="2400" b="1" dirty="0">
                <a:solidFill>
                  <a:schemeClr val="accent1"/>
                </a:solidFill>
              </a:rPr>
              <a:t>Do</a:t>
            </a:r>
            <a:endParaRPr lang="en-GB" sz="2400" b="1" dirty="0">
              <a:solidFill>
                <a:schemeClr val="accent1"/>
              </a:solidFill>
            </a:endParaRPr>
          </a:p>
        </p:txBody>
      </p:sp>
      <p:sp>
        <p:nvSpPr>
          <p:cNvPr id="14" name="TextBox 13">
            <a:extLst>
              <a:ext uri="{FF2B5EF4-FFF2-40B4-BE49-F238E27FC236}">
                <a16:creationId xmlns:a16="http://schemas.microsoft.com/office/drawing/2014/main" id="{1CA18486-D84D-96F8-8601-3CA37E324C38}"/>
              </a:ext>
            </a:extLst>
          </p:cNvPr>
          <p:cNvSpPr txBox="1"/>
          <p:nvPr/>
        </p:nvSpPr>
        <p:spPr>
          <a:xfrm>
            <a:off x="8771279" y="3201874"/>
            <a:ext cx="1186602" cy="461665"/>
          </a:xfrm>
          <a:prstGeom prst="rect">
            <a:avLst/>
          </a:prstGeom>
          <a:noFill/>
          <a:ln w="28575">
            <a:solidFill>
              <a:schemeClr val="accent1">
                <a:lumMod val="50000"/>
              </a:schemeClr>
            </a:solidFill>
          </a:ln>
        </p:spPr>
        <p:txBody>
          <a:bodyPr wrap="square" rtlCol="0">
            <a:spAutoFit/>
          </a:bodyPr>
          <a:lstStyle/>
          <a:p>
            <a:r>
              <a:rPr lang="en-US" sz="2400" b="1" dirty="0">
                <a:solidFill>
                  <a:schemeClr val="accent1"/>
                </a:solidFill>
              </a:rPr>
              <a:t>Review</a:t>
            </a:r>
            <a:endParaRPr lang="en-GB" sz="2400" b="1" dirty="0">
              <a:solidFill>
                <a:schemeClr val="accent1"/>
              </a:solidFill>
            </a:endParaRPr>
          </a:p>
        </p:txBody>
      </p:sp>
      <p:sp>
        <p:nvSpPr>
          <p:cNvPr id="15" name="Right Arrow Callout 1">
            <a:extLst>
              <a:ext uri="{FF2B5EF4-FFF2-40B4-BE49-F238E27FC236}">
                <a16:creationId xmlns:a16="http://schemas.microsoft.com/office/drawing/2014/main" id="{840D9509-E672-79B4-FF9C-EA870D4EB9D1}"/>
              </a:ext>
            </a:extLst>
          </p:cNvPr>
          <p:cNvSpPr/>
          <p:nvPr/>
        </p:nvSpPr>
        <p:spPr>
          <a:xfrm>
            <a:off x="1585781" y="3841668"/>
            <a:ext cx="2022523" cy="2019644"/>
          </a:xfrm>
          <a:prstGeom prst="rightArrowCallout">
            <a:avLst>
              <a:gd name="adj1" fmla="val 25000"/>
              <a:gd name="adj2" fmla="val 25000"/>
              <a:gd name="adj3" fmla="val 25000"/>
              <a:gd name="adj4" fmla="val 58564"/>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ight Arrow Callout 1">
            <a:extLst>
              <a:ext uri="{FF2B5EF4-FFF2-40B4-BE49-F238E27FC236}">
                <a16:creationId xmlns:a16="http://schemas.microsoft.com/office/drawing/2014/main" id="{583B0B9B-E615-B3F4-1C6C-0C60F84EC110}"/>
              </a:ext>
            </a:extLst>
          </p:cNvPr>
          <p:cNvSpPr/>
          <p:nvPr/>
        </p:nvSpPr>
        <p:spPr>
          <a:xfrm>
            <a:off x="3936840" y="3840610"/>
            <a:ext cx="2022523" cy="2019644"/>
          </a:xfrm>
          <a:prstGeom prst="rightArrowCallout">
            <a:avLst>
              <a:gd name="adj1" fmla="val 25000"/>
              <a:gd name="adj2" fmla="val 25000"/>
              <a:gd name="adj3" fmla="val 25000"/>
              <a:gd name="adj4" fmla="val 58564"/>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Right Arrow Callout 1">
            <a:extLst>
              <a:ext uri="{FF2B5EF4-FFF2-40B4-BE49-F238E27FC236}">
                <a16:creationId xmlns:a16="http://schemas.microsoft.com/office/drawing/2014/main" id="{BC4FD726-ED8E-DB1E-8738-C27023ABCD14}"/>
              </a:ext>
            </a:extLst>
          </p:cNvPr>
          <p:cNvSpPr/>
          <p:nvPr/>
        </p:nvSpPr>
        <p:spPr>
          <a:xfrm>
            <a:off x="6287899" y="3840610"/>
            <a:ext cx="2022523" cy="2019644"/>
          </a:xfrm>
          <a:prstGeom prst="rightArrowCallout">
            <a:avLst>
              <a:gd name="adj1" fmla="val 25000"/>
              <a:gd name="adj2" fmla="val 25000"/>
              <a:gd name="adj3" fmla="val 25000"/>
              <a:gd name="adj4" fmla="val 58564"/>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ight Arrow Callout 1">
            <a:extLst>
              <a:ext uri="{FF2B5EF4-FFF2-40B4-BE49-F238E27FC236}">
                <a16:creationId xmlns:a16="http://schemas.microsoft.com/office/drawing/2014/main" id="{5AD37703-15BF-C106-6180-FEF01BD35258}"/>
              </a:ext>
            </a:extLst>
          </p:cNvPr>
          <p:cNvSpPr/>
          <p:nvPr/>
        </p:nvSpPr>
        <p:spPr>
          <a:xfrm>
            <a:off x="8771279" y="3840610"/>
            <a:ext cx="2022523" cy="2019644"/>
          </a:xfrm>
          <a:prstGeom prst="rightArrowCallout">
            <a:avLst>
              <a:gd name="adj1" fmla="val 25000"/>
              <a:gd name="adj2" fmla="val 25000"/>
              <a:gd name="adj3" fmla="val 25000"/>
              <a:gd name="adj4" fmla="val 58564"/>
            </a:avLst>
          </a:prstGeom>
          <a:solidFill>
            <a:schemeClr val="accent1">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TextBox 18">
            <a:extLst>
              <a:ext uri="{FF2B5EF4-FFF2-40B4-BE49-F238E27FC236}">
                <a16:creationId xmlns:a16="http://schemas.microsoft.com/office/drawing/2014/main" id="{A3E7BADC-FCEF-8211-BB0C-9BCA4E17936C}"/>
              </a:ext>
            </a:extLst>
          </p:cNvPr>
          <p:cNvSpPr txBox="1"/>
          <p:nvPr/>
        </p:nvSpPr>
        <p:spPr>
          <a:xfrm>
            <a:off x="1675841" y="4065602"/>
            <a:ext cx="1006481" cy="1569660"/>
          </a:xfrm>
          <a:prstGeom prst="rect">
            <a:avLst/>
          </a:prstGeom>
          <a:solidFill>
            <a:schemeClr val="accent1">
              <a:lumMod val="20000"/>
              <a:lumOff val="80000"/>
            </a:schemeClr>
          </a:solidFill>
        </p:spPr>
        <p:txBody>
          <a:bodyPr wrap="square" rtlCol="0">
            <a:spAutoFit/>
          </a:bodyPr>
          <a:lstStyle/>
          <a:p>
            <a:r>
              <a:rPr lang="en-GB" sz="1200" dirty="0">
                <a:solidFill>
                  <a:schemeClr val="accent1"/>
                </a:solidFill>
              </a:rPr>
              <a:t>Concerns from teachers/</a:t>
            </a:r>
          </a:p>
          <a:p>
            <a:r>
              <a:rPr lang="en-GB" sz="1200" dirty="0">
                <a:solidFill>
                  <a:schemeClr val="accent1"/>
                </a:solidFill>
              </a:rPr>
              <a:t>parents about progress are made and recorded.</a:t>
            </a:r>
          </a:p>
        </p:txBody>
      </p:sp>
      <p:sp>
        <p:nvSpPr>
          <p:cNvPr id="20" name="TextBox 19">
            <a:extLst>
              <a:ext uri="{FF2B5EF4-FFF2-40B4-BE49-F238E27FC236}">
                <a16:creationId xmlns:a16="http://schemas.microsoft.com/office/drawing/2014/main" id="{34A0F6D7-A7FB-3328-64E2-A3FD60732749}"/>
              </a:ext>
            </a:extLst>
          </p:cNvPr>
          <p:cNvSpPr txBox="1"/>
          <p:nvPr/>
        </p:nvSpPr>
        <p:spPr>
          <a:xfrm>
            <a:off x="3998931" y="3965554"/>
            <a:ext cx="1052692" cy="1754326"/>
          </a:xfrm>
          <a:prstGeom prst="rect">
            <a:avLst/>
          </a:prstGeom>
          <a:noFill/>
        </p:spPr>
        <p:txBody>
          <a:bodyPr wrap="square" rtlCol="0">
            <a:spAutoFit/>
          </a:bodyPr>
          <a:lstStyle/>
          <a:p>
            <a:r>
              <a:rPr lang="en-GB" sz="1200" dirty="0">
                <a:solidFill>
                  <a:schemeClr val="accent1"/>
                </a:solidFill>
              </a:rPr>
              <a:t>Teachers and parents will meet with the SENCO to discuss the child and produce a support plan.</a:t>
            </a:r>
          </a:p>
        </p:txBody>
      </p:sp>
      <p:sp>
        <p:nvSpPr>
          <p:cNvPr id="21" name="TextBox 20">
            <a:extLst>
              <a:ext uri="{FF2B5EF4-FFF2-40B4-BE49-F238E27FC236}">
                <a16:creationId xmlns:a16="http://schemas.microsoft.com/office/drawing/2014/main" id="{5967EC07-217E-33AA-FCF4-08C31E39AC8C}"/>
              </a:ext>
            </a:extLst>
          </p:cNvPr>
          <p:cNvSpPr txBox="1"/>
          <p:nvPr/>
        </p:nvSpPr>
        <p:spPr>
          <a:xfrm>
            <a:off x="6345127" y="4002234"/>
            <a:ext cx="1052692" cy="1754326"/>
          </a:xfrm>
          <a:prstGeom prst="rect">
            <a:avLst/>
          </a:prstGeom>
          <a:noFill/>
        </p:spPr>
        <p:txBody>
          <a:bodyPr wrap="square" rtlCol="0">
            <a:spAutoFit/>
          </a:bodyPr>
          <a:lstStyle/>
          <a:p>
            <a:r>
              <a:rPr lang="en-GB" sz="1200" dirty="0">
                <a:solidFill>
                  <a:schemeClr val="accent1"/>
                </a:solidFill>
              </a:rPr>
              <a:t>Provision is given to the child. </a:t>
            </a:r>
          </a:p>
          <a:p>
            <a:r>
              <a:rPr lang="en-GB" sz="1200" dirty="0">
                <a:solidFill>
                  <a:schemeClr val="accent1"/>
                </a:solidFill>
              </a:rPr>
              <a:t>Input from the teacher, support staff,</a:t>
            </a:r>
          </a:p>
          <a:p>
            <a:r>
              <a:rPr lang="en-GB" sz="1200" dirty="0">
                <a:solidFill>
                  <a:schemeClr val="accent1"/>
                </a:solidFill>
              </a:rPr>
              <a:t>pupil and SENCO.</a:t>
            </a:r>
          </a:p>
        </p:txBody>
      </p:sp>
      <p:sp>
        <p:nvSpPr>
          <p:cNvPr id="22" name="TextBox 21">
            <a:extLst>
              <a:ext uri="{FF2B5EF4-FFF2-40B4-BE49-F238E27FC236}">
                <a16:creationId xmlns:a16="http://schemas.microsoft.com/office/drawing/2014/main" id="{633C6CE0-01C0-F72A-0B80-9194AFC42D50}"/>
              </a:ext>
            </a:extLst>
          </p:cNvPr>
          <p:cNvSpPr txBox="1"/>
          <p:nvPr/>
        </p:nvSpPr>
        <p:spPr>
          <a:xfrm>
            <a:off x="8838286" y="3934854"/>
            <a:ext cx="1052692" cy="1615827"/>
          </a:xfrm>
          <a:prstGeom prst="rect">
            <a:avLst/>
          </a:prstGeom>
          <a:noFill/>
        </p:spPr>
        <p:txBody>
          <a:bodyPr wrap="square" rtlCol="0">
            <a:spAutoFit/>
          </a:bodyPr>
          <a:lstStyle/>
          <a:p>
            <a:r>
              <a:rPr lang="en-GB" sz="1100" dirty="0">
                <a:solidFill>
                  <a:schemeClr val="accent1"/>
                </a:solidFill>
              </a:rPr>
              <a:t>If there are still concerns then SENCO will arrange for external support and agencies to become involved.</a:t>
            </a:r>
          </a:p>
        </p:txBody>
      </p:sp>
      <p:pic>
        <p:nvPicPr>
          <p:cNvPr id="23" name="Picture 2" descr="Warton Nethersole's C.E. Primary School">
            <a:extLst>
              <a:ext uri="{FF2B5EF4-FFF2-40B4-BE49-F238E27FC236}">
                <a16:creationId xmlns:a16="http://schemas.microsoft.com/office/drawing/2014/main" id="{767E6525-1720-03C8-0037-7054CDCAA4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24508" y="117335"/>
            <a:ext cx="1022298" cy="10222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7386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r>
              <a:rPr lang="en-GB" sz="4800" b="1" dirty="0">
                <a:solidFill>
                  <a:schemeClr val="accent1"/>
                </a:solidFill>
              </a:rPr>
              <a:t>How will the School let me know if they have any concerns?</a:t>
            </a:r>
            <a:endParaRPr lang="en-GB" sz="2800" i="1" dirty="0">
              <a:solidFill>
                <a:schemeClr val="accent1"/>
              </a:solidFill>
            </a:endParaRP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3982801"/>
          </a:xfrm>
        </p:spPr>
        <p:txBody>
          <a:bodyPr vert="horz" lIns="91440" tIns="45720" rIns="91440" bIns="45720" rtlCol="0" anchor="t">
            <a:normAutofit fontScale="85000" lnSpcReduction="10000"/>
          </a:bodyPr>
          <a:lstStyle/>
          <a:p>
            <a:r>
              <a:rPr lang="en-GB" b="1" i="1" dirty="0"/>
              <a:t>If school thinks your child needs extra support, we will always talk to you about this.</a:t>
            </a:r>
          </a:p>
          <a:p>
            <a:pPr marL="285750" indent="-285750" algn="l">
              <a:buClr>
                <a:schemeClr val="bg1"/>
              </a:buClr>
              <a:buFont typeface="Arial" panose="020B0604020202020204" pitchFamily="34" charset="0"/>
              <a:buChar char="•"/>
            </a:pPr>
            <a:r>
              <a:rPr lang="en-GB" sz="2400" dirty="0"/>
              <a:t>In the first instance your child’s class teacher will liaise with you by arranging a meeting in school to discuss progress.</a:t>
            </a:r>
          </a:p>
          <a:p>
            <a:pPr marL="285750" indent="-285750" algn="l">
              <a:buClr>
                <a:schemeClr val="bg1"/>
              </a:buClr>
              <a:buFont typeface="Arial" panose="020B0604020202020204" pitchFamily="34" charset="0"/>
              <a:buChar char="•"/>
            </a:pPr>
            <a:r>
              <a:rPr lang="en-GB" sz="2400" dirty="0"/>
              <a:t>There are scheduled Parents Evenings in the Autumn and Spring term which provide an opportunity to discuss any concerns with their learning.</a:t>
            </a:r>
          </a:p>
          <a:p>
            <a:pPr marL="285750" indent="-285750" algn="l">
              <a:buClr>
                <a:schemeClr val="bg1"/>
              </a:buClr>
              <a:buFont typeface="Arial" panose="020B0604020202020204" pitchFamily="34" charset="0"/>
              <a:buChar char="•"/>
            </a:pPr>
            <a:r>
              <a:rPr lang="en-GB" sz="2400" dirty="0"/>
              <a:t>The School’s graduated approach to meeting learning difficulties has been designed so that parent/carers will be informed if their child has been identified as requiring additional support.</a:t>
            </a:r>
          </a:p>
          <a:p>
            <a:endParaRPr lang="en-GB"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5</a:t>
            </a:fld>
            <a:endParaRPr lang="en-GB"/>
          </a:p>
        </p:txBody>
      </p:sp>
      <p:pic>
        <p:nvPicPr>
          <p:cNvPr id="4" name="Picture 2" descr="Warton Nethersole's C.E. Primary School">
            <a:extLst>
              <a:ext uri="{FF2B5EF4-FFF2-40B4-BE49-F238E27FC236}">
                <a16:creationId xmlns:a16="http://schemas.microsoft.com/office/drawing/2014/main" id="{32188129-9C3F-D0E0-2FF3-A441490E0C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6936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r>
              <a:rPr lang="en-GB" sz="4800" b="1" dirty="0">
                <a:solidFill>
                  <a:schemeClr val="accent1"/>
                </a:solidFill>
              </a:rPr>
              <a:t>How will the School let me know if they have any concerns?</a:t>
            </a:r>
            <a:endParaRPr lang="en-GB" sz="2800" i="1" dirty="0">
              <a:solidFill>
                <a:schemeClr val="accent1"/>
              </a:solidFill>
            </a:endParaRP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3982801"/>
          </a:xfrm>
        </p:spPr>
        <p:txBody>
          <a:bodyPr vert="horz" lIns="91440" tIns="45720" rIns="91440" bIns="45720" rtlCol="0" anchor="t">
            <a:normAutofit fontScale="92500" lnSpcReduction="20000"/>
          </a:bodyPr>
          <a:lstStyle/>
          <a:p>
            <a:pPr marL="457200" indent="-457200" algn="l">
              <a:buClr>
                <a:schemeClr val="bg1"/>
              </a:buClr>
              <a:buFont typeface="Arial" panose="020B0604020202020204" pitchFamily="34" charset="0"/>
              <a:buChar char="•"/>
            </a:pPr>
            <a:r>
              <a:rPr lang="en-GB" sz="2400" dirty="0"/>
              <a:t>Termly SEN review meetings for children with special educational needs and /or disabilities will highlight any concerns with the progress your child is making towards their targets.</a:t>
            </a:r>
          </a:p>
          <a:p>
            <a:pPr marL="457200" indent="-457200" algn="l">
              <a:buClr>
                <a:schemeClr val="bg1"/>
              </a:buClr>
              <a:buFont typeface="Arial" panose="020B0604020202020204" pitchFamily="34" charset="0"/>
              <a:buChar char="•"/>
            </a:pPr>
            <a:r>
              <a:rPr lang="en-GB" sz="2400" dirty="0"/>
              <a:t>The ‘Open Door’ policy at Warton </a:t>
            </a:r>
            <a:r>
              <a:rPr lang="en-GB" sz="2400" dirty="0" err="1"/>
              <a:t>Nethersole’s</a:t>
            </a:r>
            <a:r>
              <a:rPr lang="en-GB" sz="2400" dirty="0"/>
              <a:t> means that we encourage parents/carers to make contact with the school whenever you have a concern yourselves about your child’s learning.</a:t>
            </a:r>
          </a:p>
          <a:p>
            <a:pPr marL="457200" indent="-457200" algn="l">
              <a:buClr>
                <a:schemeClr val="bg1"/>
              </a:buClr>
              <a:buFont typeface="Arial" panose="020B0604020202020204" pitchFamily="34" charset="0"/>
              <a:buChar char="•"/>
            </a:pPr>
            <a:r>
              <a:rPr lang="en-GB" sz="2400" dirty="0"/>
              <a:t>The school provides a central point of contact for you through the SENCO who coordinates the support your child receives.</a:t>
            </a:r>
          </a:p>
          <a:p>
            <a:endParaRPr lang="en-GB"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6</a:t>
            </a:fld>
            <a:endParaRPr lang="en-GB"/>
          </a:p>
        </p:txBody>
      </p:sp>
      <p:pic>
        <p:nvPicPr>
          <p:cNvPr id="4" name="Picture 2" descr="Warton Nethersole's C.E. Primary School">
            <a:extLst>
              <a:ext uri="{FF2B5EF4-FFF2-40B4-BE49-F238E27FC236}">
                <a16:creationId xmlns:a16="http://schemas.microsoft.com/office/drawing/2014/main" id="{24CB81B2-E875-B5A9-0BB6-C069C52FF4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9885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r>
              <a:rPr lang="en-GB" sz="4800" b="1" dirty="0">
                <a:solidFill>
                  <a:schemeClr val="accent1"/>
                </a:solidFill>
              </a:rPr>
              <a:t>Support from external agencies</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fontScale="62500" lnSpcReduction="20000"/>
          </a:bodyPr>
          <a:lstStyle/>
          <a:p>
            <a:pPr algn="l"/>
            <a:r>
              <a:rPr lang="en-GB" sz="2600" dirty="0"/>
              <a:t>Warton </a:t>
            </a:r>
            <a:r>
              <a:rPr lang="en-GB" sz="2600" dirty="0" err="1"/>
              <a:t>Nethersole’s</a:t>
            </a:r>
            <a:r>
              <a:rPr lang="en-GB" sz="2600" dirty="0"/>
              <a:t> works with  lots of external agencies to help identify specific needs. These are:</a:t>
            </a:r>
            <a:endParaRPr lang="en-GB" sz="2000" dirty="0"/>
          </a:p>
          <a:p>
            <a:pPr marL="342900" indent="-342900" algn="l">
              <a:buClr>
                <a:schemeClr val="bg1"/>
              </a:buClr>
              <a:buFont typeface="Arial" panose="020B0604020202020204" pitchFamily="34" charset="0"/>
              <a:buChar char="•"/>
            </a:pPr>
            <a:r>
              <a:rPr lang="en-GB" sz="2600" dirty="0"/>
              <a:t>Educational Psychologist Service- Warwickshire and Private</a:t>
            </a:r>
          </a:p>
          <a:p>
            <a:pPr marL="342900" indent="-342900" algn="l">
              <a:buClr>
                <a:schemeClr val="bg1"/>
              </a:buClr>
              <a:buFont typeface="Arial" panose="020B0604020202020204" pitchFamily="34" charset="0"/>
              <a:buChar char="•"/>
            </a:pPr>
            <a:r>
              <a:rPr lang="en-GB" sz="2600" dirty="0"/>
              <a:t>Educational Welfare Officer- Jo </a:t>
            </a:r>
            <a:r>
              <a:rPr lang="en-GB" sz="2600" dirty="0" err="1"/>
              <a:t>Sierzega</a:t>
            </a:r>
            <a:endParaRPr lang="en-GB" sz="2600" dirty="0"/>
          </a:p>
          <a:p>
            <a:pPr marL="342900" indent="-342900" algn="l">
              <a:buClr>
                <a:schemeClr val="bg1"/>
              </a:buClr>
              <a:buFont typeface="Arial" panose="020B0604020202020204" pitchFamily="34" charset="0"/>
              <a:buChar char="•"/>
            </a:pPr>
            <a:r>
              <a:rPr lang="en-GB" sz="2600" dirty="0"/>
              <a:t>School Link SAL Therapist- James Potter</a:t>
            </a:r>
          </a:p>
          <a:p>
            <a:pPr marL="342900" indent="-342900" algn="l">
              <a:buClr>
                <a:schemeClr val="bg1"/>
              </a:buClr>
              <a:buFont typeface="Arial" panose="020B0604020202020204" pitchFamily="34" charset="0"/>
              <a:buChar char="•"/>
            </a:pPr>
            <a:r>
              <a:rPr lang="en-GB" sz="2600" dirty="0"/>
              <a:t>Warwickshire Specialist Teaching Service (STS)</a:t>
            </a:r>
          </a:p>
          <a:p>
            <a:pPr marL="342900" indent="-342900" algn="l">
              <a:buClr>
                <a:schemeClr val="bg1"/>
              </a:buClr>
              <a:buFont typeface="Arial" panose="020B0604020202020204" pitchFamily="34" charset="0"/>
              <a:buChar char="•"/>
            </a:pPr>
            <a:r>
              <a:rPr lang="en-GB" sz="2600" dirty="0"/>
              <a:t>Social Services</a:t>
            </a:r>
          </a:p>
          <a:p>
            <a:pPr marL="342900" indent="-342900" algn="l">
              <a:buClr>
                <a:schemeClr val="bg1"/>
              </a:buClr>
              <a:buFont typeface="Arial" panose="020B0604020202020204" pitchFamily="34" charset="0"/>
              <a:buChar char="•"/>
            </a:pPr>
            <a:r>
              <a:rPr lang="en-GB" sz="2600" dirty="0"/>
              <a:t>School Nurse</a:t>
            </a:r>
          </a:p>
          <a:p>
            <a:pPr marL="342900" indent="-342900" algn="l">
              <a:buClr>
                <a:schemeClr val="bg1"/>
              </a:buClr>
              <a:buFont typeface="Arial" panose="020B0604020202020204" pitchFamily="34" charset="0"/>
              <a:buChar char="•"/>
            </a:pPr>
            <a:r>
              <a:rPr lang="en-GB" sz="2600" dirty="0"/>
              <a:t>Local Health Visiting team</a:t>
            </a:r>
          </a:p>
          <a:p>
            <a:pPr marL="342900" indent="-342900" algn="l">
              <a:buClr>
                <a:schemeClr val="bg1"/>
              </a:buClr>
              <a:buFont typeface="Arial" panose="020B0604020202020204" pitchFamily="34" charset="0"/>
              <a:buChar char="•"/>
            </a:pPr>
            <a:r>
              <a:rPr lang="en-GB" sz="2600" dirty="0"/>
              <a:t>RISE- Child and Adolescent Mental Health Services ( CAMHS)</a:t>
            </a:r>
          </a:p>
          <a:p>
            <a:endParaRPr lang="en-GB"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7</a:t>
            </a:fld>
            <a:endParaRPr lang="en-GB"/>
          </a:p>
        </p:txBody>
      </p:sp>
      <p:pic>
        <p:nvPicPr>
          <p:cNvPr id="4" name="Picture 2" descr="Warton Nethersole's C.E. Primary School">
            <a:extLst>
              <a:ext uri="{FF2B5EF4-FFF2-40B4-BE49-F238E27FC236}">
                <a16:creationId xmlns:a16="http://schemas.microsoft.com/office/drawing/2014/main" id="{F70A5A6F-63AE-C3CB-F7A7-E1E3E3D92B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125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r>
              <a:rPr lang="en-GB" sz="4800" b="1" dirty="0">
                <a:solidFill>
                  <a:schemeClr val="accent1"/>
                </a:solidFill>
              </a:rPr>
              <a:t>Parental involvement in their child’s learning</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fontScale="92500"/>
          </a:bodyPr>
          <a:lstStyle/>
          <a:p>
            <a:r>
              <a:rPr lang="en-GB" sz="1400" b="1" dirty="0"/>
              <a:t>Our school has an open door policy, ensuring we are always approachable so you, as parents and carers feel involved in the education of your child.  This is done in a variety of ways including:</a:t>
            </a:r>
          </a:p>
          <a:p>
            <a:pPr marL="285750" indent="-285750" algn="l">
              <a:buClr>
                <a:schemeClr val="bg1"/>
              </a:buClr>
              <a:buFont typeface="Arial" panose="020B0604020202020204" pitchFamily="34" charset="0"/>
              <a:buChar char="•"/>
            </a:pPr>
            <a:r>
              <a:rPr lang="en-GB" sz="1600" dirty="0"/>
              <a:t>The school holds a Parents Evening once a term (Autumn &amp; Spring) for you to meet your child’s class teacher and look at their work.</a:t>
            </a:r>
          </a:p>
          <a:p>
            <a:pPr marL="285750" indent="-285750" algn="l">
              <a:buClr>
                <a:schemeClr val="bg1"/>
              </a:buClr>
              <a:buFont typeface="Arial" panose="020B0604020202020204" pitchFamily="34" charset="0"/>
              <a:buChar char="•"/>
            </a:pPr>
            <a:r>
              <a:rPr lang="en-GB" sz="1600" dirty="0"/>
              <a:t>In addition, IEP / ISP / EHC reviews are held four times per year. </a:t>
            </a:r>
          </a:p>
          <a:p>
            <a:pPr marL="285750" indent="-285750" algn="l">
              <a:buClr>
                <a:schemeClr val="bg1"/>
              </a:buClr>
              <a:buFont typeface="Arial" panose="020B0604020202020204" pitchFamily="34" charset="0"/>
              <a:buChar char="•"/>
            </a:pPr>
            <a:r>
              <a:rPr lang="en-GB" sz="1600" dirty="0"/>
              <a:t>There can be more regular meetings with your child’s class teacher, support staff and SENCO when necessary.</a:t>
            </a:r>
          </a:p>
          <a:p>
            <a:pPr marL="285750" indent="-285750" algn="l">
              <a:buClr>
                <a:schemeClr val="bg1"/>
              </a:buClr>
              <a:buFont typeface="Arial" panose="020B0604020202020204" pitchFamily="34" charset="0"/>
              <a:buChar char="•"/>
            </a:pPr>
            <a:r>
              <a:rPr lang="en-GB" sz="1600" dirty="0"/>
              <a:t>Curriculum overviews are published on our school website.</a:t>
            </a:r>
          </a:p>
          <a:p>
            <a:pPr marL="285750" indent="-285750" algn="l">
              <a:buClr>
                <a:schemeClr val="bg1"/>
              </a:buClr>
              <a:buFont typeface="Arial" panose="020B0604020202020204" pitchFamily="34" charset="0"/>
              <a:buChar char="•"/>
            </a:pPr>
            <a:r>
              <a:rPr lang="en-GB" sz="1600" dirty="0"/>
              <a:t>Reading record books will be used for written communication between home and school.</a:t>
            </a:r>
          </a:p>
          <a:p>
            <a:pPr marL="285750" indent="-285750" algn="l">
              <a:buClr>
                <a:schemeClr val="bg1"/>
              </a:buClr>
              <a:buFont typeface="Arial" panose="020B0604020202020204" pitchFamily="34" charset="0"/>
              <a:buChar char="•"/>
            </a:pPr>
            <a:r>
              <a:rPr lang="en-GB" sz="1600" dirty="0"/>
              <a:t>Information on the school website </a:t>
            </a:r>
          </a:p>
          <a:p>
            <a:pPr marL="285750" indent="-285750" algn="l">
              <a:buClr>
                <a:schemeClr val="bg1"/>
              </a:buClr>
              <a:buFont typeface="Arial" panose="020B0604020202020204" pitchFamily="34" charset="0"/>
              <a:buChar char="•"/>
            </a:pPr>
            <a:r>
              <a:rPr lang="en-GB" sz="1600" dirty="0"/>
              <a:t>Open mornings/afternoons</a:t>
            </a:r>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8</a:t>
            </a:fld>
            <a:endParaRPr lang="en-GB"/>
          </a:p>
        </p:txBody>
      </p:sp>
      <p:pic>
        <p:nvPicPr>
          <p:cNvPr id="4" name="Picture 2" descr="Warton Nethersole's C.E. Primary School">
            <a:extLst>
              <a:ext uri="{FF2B5EF4-FFF2-40B4-BE49-F238E27FC236}">
                <a16:creationId xmlns:a16="http://schemas.microsoft.com/office/drawing/2014/main" id="{802CDE2F-459C-AB16-1673-4CED2AA2CB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9005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r>
              <a:rPr lang="en-GB" sz="4800" b="1" dirty="0">
                <a:solidFill>
                  <a:schemeClr val="accent1"/>
                </a:solidFill>
              </a:rPr>
              <a:t>Individual plans</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373549"/>
            <a:ext cx="9779183" cy="4347926"/>
          </a:xfrm>
        </p:spPr>
        <p:txBody>
          <a:bodyPr vert="horz" lIns="91440" tIns="45720" rIns="91440" bIns="45720" rtlCol="0" anchor="t">
            <a:normAutofit/>
          </a:bodyPr>
          <a:lstStyle/>
          <a:p>
            <a:pPr algn="l"/>
            <a:r>
              <a:rPr lang="en-GB" sz="1800" dirty="0"/>
              <a:t>The SENCO, Mrs Sage, will make sure that all necessary school staff are aware of your child’s needs and worries.</a:t>
            </a:r>
          </a:p>
          <a:p>
            <a:pPr algn="l"/>
            <a:r>
              <a:rPr lang="en-GB" sz="1800" dirty="0"/>
              <a:t>If your child has been placed on our SEN register, an </a:t>
            </a:r>
            <a:r>
              <a:rPr lang="en-GB" sz="1800" b="1" dirty="0"/>
              <a:t>Individual Education Plan </a:t>
            </a:r>
            <a:r>
              <a:rPr lang="en-GB" sz="1800" dirty="0"/>
              <a:t>or an </a:t>
            </a:r>
            <a:r>
              <a:rPr lang="en-GB" sz="1800" b="1" dirty="0"/>
              <a:t>Individual Support Plan </a:t>
            </a:r>
            <a:r>
              <a:rPr lang="en-GB" sz="1800" dirty="0"/>
              <a:t>will be written with the teacher and shared with you and your child.</a:t>
            </a:r>
            <a:br>
              <a:rPr lang="en-GB" sz="1800" dirty="0"/>
            </a:br>
            <a:r>
              <a:rPr lang="en-GB" sz="1800" dirty="0"/>
              <a:t>If your child has medical needs, a care plan will be written and shared with you.</a:t>
            </a:r>
          </a:p>
          <a:p>
            <a:pPr algn="l"/>
            <a:r>
              <a:rPr lang="en-GB" sz="1800" dirty="0"/>
              <a:t>All staff have access to these plans. The plans identify how your child should be helped to succeed and make progress. These plans will be reviewed regularly.</a:t>
            </a:r>
          </a:p>
          <a:p>
            <a:endParaRPr lang="en-GB" sz="14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n-GB" smtClean="0"/>
              <a:pPr rtl="0"/>
              <a:t>9</a:t>
            </a:fld>
            <a:endParaRPr lang="en-GB"/>
          </a:p>
        </p:txBody>
      </p:sp>
      <p:pic>
        <p:nvPicPr>
          <p:cNvPr id="4" name="Picture 2" descr="Warton Nethersole's C.E. Primary School">
            <a:extLst>
              <a:ext uri="{FF2B5EF4-FFF2-40B4-BE49-F238E27FC236}">
                <a16:creationId xmlns:a16="http://schemas.microsoft.com/office/drawing/2014/main" id="{54F776A6-602E-1024-451E-191B61F44B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75523" y="519393"/>
            <a:ext cx="1223521" cy="1223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5380978"/>
      </p:ext>
    </p:extLst>
  </p:cSld>
  <p:clrMapOvr>
    <a:masterClrMapping/>
  </p:clrMapOvr>
</p:sld>
</file>

<file path=ppt/theme/theme1.xml><?xml version="1.0" encoding="utf-8"?>
<a:theme xmlns:a="http://schemas.openxmlformats.org/drawingml/2006/main" name="Office Them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9457595_TF45331398_Win32" id="{5659B9E0-3971-467D-9BA2-B20B39D641FE}" vid="{E6DA4EDB-46C2-4D45-9E99-6BB2FEEE47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EBFB56D9AFD5498E731DEF323074BB" ma:contentTypeVersion="16" ma:contentTypeDescription="Create a new document." ma:contentTypeScope="" ma:versionID="4778fc78a832e628510d4cda4f8f2d9f">
  <xsd:schema xmlns:xsd="http://www.w3.org/2001/XMLSchema" xmlns:xs="http://www.w3.org/2001/XMLSchema" xmlns:p="http://schemas.microsoft.com/office/2006/metadata/properties" xmlns:ns2="ed7d522b-edde-49cf-8ba8-eaca9ec9ff2f" xmlns:ns3="2e9aeb45-9fdb-467a-8da7-300326b4bd75" targetNamespace="http://schemas.microsoft.com/office/2006/metadata/properties" ma:root="true" ma:fieldsID="8b93e177bde0de6685544f6caea49cd4" ns2:_="" ns3:_="">
    <xsd:import namespace="ed7d522b-edde-49cf-8ba8-eaca9ec9ff2f"/>
    <xsd:import namespace="2e9aeb45-9fdb-467a-8da7-300326b4bd7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7d522b-edde-49cf-8ba8-eaca9ec9ff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0d17afa-19d8-47aa-8dab-4b3c63589552"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9aeb45-9fdb-467a-8da7-300326b4bd75"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e079263-3f52-47a0-b3cb-fe96f1f185e2}" ma:internalName="TaxCatchAll" ma:showField="CatchAllData" ma:web="2e9aeb45-9fdb-467a-8da7-300326b4bd75">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e9aeb45-9fdb-467a-8da7-300326b4bd75" xsi:nil="true"/>
    <lcf76f155ced4ddcb4097134ff3c332f xmlns="ed7d522b-edde-49cf-8ba8-eaca9ec9ff2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7DF4E4-EB8F-440C-AD75-6B562B242370}"/>
</file>

<file path=customXml/itemProps2.xml><?xml version="1.0" encoding="utf-8"?>
<ds:datastoreItem xmlns:ds="http://schemas.openxmlformats.org/officeDocument/2006/customXml" ds:itemID="{4D5BAB77-79E1-4739-AA51-10C9079186D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 ds:uri="2e9aeb45-9fdb-467a-8da7-300326b4bd75"/>
    <ds:schemaRef ds:uri="ed7d522b-edde-49cf-8ba8-eaca9ec9ff2f"/>
  </ds:schemaRefs>
</ds:datastoreItem>
</file>

<file path=customXml/itemProps3.xml><?xml version="1.0" encoding="utf-8"?>
<ds:datastoreItem xmlns:ds="http://schemas.openxmlformats.org/officeDocument/2006/customXml" ds:itemID="{85334180-0405-413B-834A-44FA9E05ADB7}">
  <ds:schemaRefs>
    <ds:schemaRef ds:uri="http://schemas.microsoft.com/sharepoint/v3/contenttype/forms"/>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{889EAD1B-A4EB-4EDC-A5C4-EB6EC48F223A}tf45331398_win32</Template>
  <TotalTime>77</TotalTime>
  <Words>2305</Words>
  <Application>Microsoft Office PowerPoint</Application>
  <PresentationFormat>Widescreen</PresentationFormat>
  <Paragraphs>257</Paragraphs>
  <Slides>23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Tenorite</vt:lpstr>
      <vt:lpstr>Office Theme</vt:lpstr>
      <vt:lpstr>SEND School Local SEND School Local Offer Information Report 2025-26</vt:lpstr>
      <vt:lpstr>PowerPoint Presentation</vt:lpstr>
      <vt:lpstr>SENCO- Mrs Rachel Sage</vt:lpstr>
      <vt:lpstr>What happens if there is a concern about progress?</vt:lpstr>
      <vt:lpstr>How will the School let me know if they have any concerns?</vt:lpstr>
      <vt:lpstr>How will the School let me know if they have any concerns?</vt:lpstr>
      <vt:lpstr>Support from external agencies</vt:lpstr>
      <vt:lpstr>Parental involvement in their child’s learning</vt:lpstr>
      <vt:lpstr>Individual plans</vt:lpstr>
      <vt:lpstr>Provision at Warton Nethersole’s</vt:lpstr>
      <vt:lpstr>Provision at Warton Nethersole’s</vt:lpstr>
      <vt:lpstr>Four Areas of Need</vt:lpstr>
      <vt:lpstr>Quality First Teaching to meet all needs</vt:lpstr>
      <vt:lpstr>Support available for children with SEND at Warton Nethersole’s</vt:lpstr>
      <vt:lpstr>  Staff Training for SEND pupils </vt:lpstr>
      <vt:lpstr>  How will teaching be adapted for my child with SEN?</vt:lpstr>
      <vt:lpstr>  How do we involve children in decisions?</vt:lpstr>
      <vt:lpstr>  What support do we offer parents of children with SEN?</vt:lpstr>
      <vt:lpstr>  Transition</vt:lpstr>
      <vt:lpstr>A partnership approach</vt:lpstr>
      <vt:lpstr>  Governing Body- LAB involvement </vt:lpstr>
      <vt:lpstr>  What can parents / carers do if they are not happy?</vt:lpstr>
      <vt:lpstr>  Warwickshire Local Offer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Rachel Sage</dc:creator>
  <cp:lastModifiedBy>Rachel Sage</cp:lastModifiedBy>
  <cp:revision>4</cp:revision>
  <dcterms:created xsi:type="dcterms:W3CDTF">2024-09-13T12:41:07Z</dcterms:created>
  <dcterms:modified xsi:type="dcterms:W3CDTF">2025-11-17T11:53:27Z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0x010100F0EBFB56D9AFD5498E731DEF323074BB</vt:lpwstr>
  </property>
  <property fmtid="{D5CDD505-2E9C-101B-9397-08002B2CF9AE}" pid="3" name="MediaServiceImageTags">
    <vt:lpwstr/>
  </property>
</Properties>
</file>